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8" r:id="rId3"/>
    <p:sldId id="259" r:id="rId4"/>
    <p:sldId id="283" r:id="rId5"/>
    <p:sldId id="284" r:id="rId6"/>
    <p:sldId id="285" r:id="rId7"/>
    <p:sldId id="286" r:id="rId8"/>
    <p:sldId id="344" r:id="rId9"/>
    <p:sldId id="345" r:id="rId10"/>
    <p:sldId id="346" r:id="rId11"/>
    <p:sldId id="354" r:id="rId12"/>
    <p:sldId id="317" r:id="rId13"/>
    <p:sldId id="318" r:id="rId14"/>
    <p:sldId id="319" r:id="rId15"/>
    <p:sldId id="320" r:id="rId16"/>
    <p:sldId id="350" r:id="rId17"/>
    <p:sldId id="321" r:id="rId18"/>
    <p:sldId id="324" r:id="rId19"/>
    <p:sldId id="325" r:id="rId20"/>
    <p:sldId id="326" r:id="rId21"/>
    <p:sldId id="327" r:id="rId22"/>
    <p:sldId id="328" r:id="rId23"/>
    <p:sldId id="329" r:id="rId24"/>
    <p:sldId id="330" r:id="rId25"/>
    <p:sldId id="339" r:id="rId26"/>
    <p:sldId id="340" r:id="rId27"/>
    <p:sldId id="341" r:id="rId28"/>
    <p:sldId id="342" r:id="rId29"/>
    <p:sldId id="331" r:id="rId30"/>
    <p:sldId id="332" r:id="rId31"/>
    <p:sldId id="338" r:id="rId32"/>
    <p:sldId id="322" r:id="rId33"/>
    <p:sldId id="323" r:id="rId34"/>
    <p:sldId id="306" r:id="rId35"/>
    <p:sldId id="308" r:id="rId36"/>
    <p:sldId id="351" r:id="rId37"/>
    <p:sldId id="352" r:id="rId38"/>
    <p:sldId id="353" r:id="rId39"/>
    <p:sldId id="316"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F7DA1D-D58E-45CB-BD48-8D8348921C86}" type="datetimeFigureOut">
              <a:rPr lang="en-US" smtClean="0"/>
              <a:pPr/>
              <a:t>11/23/2011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6077A-88FC-41A9-85E9-886C64C3C7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After going over how to order these questions, have students take the practice passage and simply order the questions (not do them) from easiest to hardest</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070AD6-9052-4F5C-A54C-4AA3614CA3CC}" type="slidenum">
              <a:rPr lang="en-US"/>
              <a:pPr fontAlgn="base">
                <a:spcBef>
                  <a:spcPct val="0"/>
                </a:spcBef>
                <a:spcAft>
                  <a:spcPct val="0"/>
                </a:spcAft>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9C03FA-29D0-44E5-A61B-B993D81648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2B4F1D-7C21-4A04-8C05-9F5B3F9A22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34ED4E-6BC3-4E19-A9CF-DBDB4F12FAB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18BA13-821E-4BD4-8168-0B77220AA1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43DE4A-5DA8-4097-B11D-6E3BA984A4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1EA3EF-B7AC-4BA3-8B47-FDE76DAF10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DDD799-C359-47AE-8214-988E9F42DE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A48C92C-82F1-4BDD-BE27-3331616B3C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0A5B48-A38C-4779-88F3-258F9EAE4A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755B4B-ECF2-4725-914E-FAA76F8AA4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A41528-9462-48A5-8C24-CE9D8C2E73F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548D1A-AD9A-498D-B60E-ABB73CC872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B58BECC6-71D6-46A8-98FB-4399A252E1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shutterstock_13889140.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2" name="Rectangle 6"/>
          <p:cNvSpPr>
            <a:spLocks noChangeArrowheads="1"/>
          </p:cNvSpPr>
          <p:nvPr/>
        </p:nvSpPr>
        <p:spPr bwMode="auto">
          <a:xfrm>
            <a:off x="457200" y="533400"/>
            <a:ext cx="4572000" cy="4247317"/>
          </a:xfrm>
          <a:prstGeom prst="rect">
            <a:avLst/>
          </a:prstGeom>
          <a:noFill/>
          <a:ln w="9525">
            <a:noFill/>
            <a:miter lim="800000"/>
            <a:headEnd/>
            <a:tailEnd/>
          </a:ln>
        </p:spPr>
        <p:txBody>
          <a:bodyPr>
            <a:spAutoFit/>
          </a:bodyPr>
          <a:lstStyle/>
          <a:p>
            <a:r>
              <a:rPr lang="en-US" sz="5400" dirty="0" smtClean="0">
                <a:solidFill>
                  <a:srgbClr val="FFFFFF"/>
                </a:solidFill>
              </a:rPr>
              <a:t>Dream </a:t>
            </a:r>
            <a:r>
              <a:rPr lang="en-US" sz="5400" b="1" i="1" dirty="0" smtClean="0">
                <a:solidFill>
                  <a:srgbClr val="FFFFFF"/>
                </a:solidFill>
              </a:rPr>
              <a:t>BIG</a:t>
            </a:r>
          </a:p>
          <a:p>
            <a:endParaRPr lang="en-US" sz="5400" dirty="0" smtClean="0">
              <a:solidFill>
                <a:srgbClr val="FFFFFF"/>
              </a:solidFill>
            </a:endParaRPr>
          </a:p>
          <a:p>
            <a:r>
              <a:rPr lang="en-US" sz="5400" dirty="0" smtClean="0">
                <a:solidFill>
                  <a:srgbClr val="FFFFFF"/>
                </a:solidFill>
              </a:rPr>
              <a:t>Aim </a:t>
            </a:r>
            <a:r>
              <a:rPr lang="en-US" sz="5400" b="1" i="1" dirty="0" smtClean="0">
                <a:solidFill>
                  <a:srgbClr val="FFFFFF"/>
                </a:solidFill>
              </a:rPr>
              <a:t>HIGH</a:t>
            </a:r>
            <a:r>
              <a:rPr lang="en-US" sz="5400" dirty="0" smtClean="0">
                <a:solidFill>
                  <a:srgbClr val="FFFFFF"/>
                </a:solidFill>
              </a:rPr>
              <a:t/>
            </a:r>
            <a:br>
              <a:rPr lang="en-US" sz="5400" dirty="0" smtClean="0">
                <a:solidFill>
                  <a:srgbClr val="FFFFFF"/>
                </a:solidFill>
              </a:rPr>
            </a:br>
            <a:r>
              <a:rPr lang="en-US" sz="5400" dirty="0" smtClean="0">
                <a:solidFill>
                  <a:srgbClr val="FFFFFF"/>
                </a:solidFill>
              </a:rPr>
              <a:t/>
            </a:r>
            <a:br>
              <a:rPr lang="en-US" sz="5400" dirty="0" smtClean="0">
                <a:solidFill>
                  <a:srgbClr val="FFFFFF"/>
                </a:solidFill>
              </a:rPr>
            </a:br>
            <a:r>
              <a:rPr lang="en-US" sz="5400" dirty="0" smtClean="0">
                <a:solidFill>
                  <a:srgbClr val="FFFFFF"/>
                </a:solidFill>
              </a:rPr>
              <a:t>NO Excuses</a:t>
            </a:r>
            <a:endParaRPr lang="en-US" sz="54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ACT Reading Basic Strategy</a:t>
            </a:r>
            <a:endParaRPr lang="en-US" dirty="0"/>
          </a:p>
        </p:txBody>
      </p:sp>
      <p:sp>
        <p:nvSpPr>
          <p:cNvPr id="3" name="Content Placeholder 2"/>
          <p:cNvSpPr>
            <a:spLocks noGrp="1"/>
          </p:cNvSpPr>
          <p:nvPr>
            <p:ph idx="1"/>
          </p:nvPr>
        </p:nvSpPr>
        <p:spPr>
          <a:xfrm>
            <a:off x="457200" y="1295400"/>
            <a:ext cx="8229600" cy="4830763"/>
          </a:xfrm>
        </p:spPr>
        <p:txBody>
          <a:bodyPr/>
          <a:lstStyle/>
          <a:p>
            <a:pPr lvl="0">
              <a:lnSpc>
                <a:spcPct val="115000"/>
              </a:lnSpc>
              <a:spcBef>
                <a:spcPts val="0"/>
              </a:spcBef>
              <a:spcAft>
                <a:spcPts val="1000"/>
              </a:spcAft>
              <a:buFont typeface="+mj-lt"/>
              <a:buAutoNum type="arabicPeriod"/>
            </a:pPr>
            <a:r>
              <a:rPr lang="en-US" sz="2400" dirty="0" smtClean="0">
                <a:latin typeface="+mj-lt"/>
                <a:ea typeface="Calibri"/>
                <a:cs typeface="Times New Roman"/>
              </a:rPr>
              <a:t>Take the passages in the best order for you </a:t>
            </a:r>
          </a:p>
          <a:p>
            <a:pPr lvl="0">
              <a:lnSpc>
                <a:spcPct val="115000"/>
              </a:lnSpc>
              <a:spcBef>
                <a:spcPts val="0"/>
              </a:spcBef>
              <a:spcAft>
                <a:spcPts val="1000"/>
              </a:spcAft>
              <a:buFont typeface="+mj-lt"/>
              <a:buAutoNum type="arabicPeriod"/>
            </a:pPr>
            <a:r>
              <a:rPr lang="en-US" sz="2400" dirty="0" smtClean="0">
                <a:latin typeface="+mj-lt"/>
                <a:ea typeface="Calibri"/>
                <a:cs typeface="Times New Roman"/>
              </a:rPr>
              <a:t>Learn how to find trap answers</a:t>
            </a:r>
          </a:p>
          <a:p>
            <a:pPr lvl="0">
              <a:lnSpc>
                <a:spcPct val="115000"/>
              </a:lnSpc>
              <a:spcBef>
                <a:spcPts val="0"/>
              </a:spcBef>
              <a:spcAft>
                <a:spcPts val="1000"/>
              </a:spcAft>
              <a:buFont typeface="+mj-lt"/>
              <a:buAutoNum type="arabicPeriod"/>
            </a:pPr>
            <a:r>
              <a:rPr lang="en-US" sz="2400" dirty="0" smtClean="0">
                <a:latin typeface="+mj-lt"/>
                <a:ea typeface="Calibri"/>
                <a:cs typeface="Times New Roman"/>
              </a:rPr>
              <a:t>Use POE to eliminate trap answers</a:t>
            </a:r>
          </a:p>
          <a:p>
            <a:pPr lvl="0">
              <a:lnSpc>
                <a:spcPct val="115000"/>
              </a:lnSpc>
              <a:spcBef>
                <a:spcPts val="0"/>
              </a:spcBef>
              <a:spcAft>
                <a:spcPts val="1000"/>
              </a:spcAft>
              <a:buFont typeface="+mj-lt"/>
              <a:buAutoNum type="arabicPeriod"/>
            </a:pPr>
            <a:r>
              <a:rPr lang="en-US" sz="2400" dirty="0" smtClean="0">
                <a:latin typeface="+mj-lt"/>
                <a:ea typeface="Calibri"/>
                <a:cs typeface="Times New Roman"/>
              </a:rPr>
              <a:t>Spend time understanding the questions, rather than understanding the passage</a:t>
            </a:r>
          </a:p>
          <a:p>
            <a:pPr lvl="0">
              <a:lnSpc>
                <a:spcPct val="115000"/>
              </a:lnSpc>
              <a:spcBef>
                <a:spcPts val="0"/>
              </a:spcBef>
              <a:spcAft>
                <a:spcPts val="1000"/>
              </a:spcAft>
              <a:buFont typeface="+mj-lt"/>
              <a:buAutoNum type="arabicPeriod"/>
            </a:pPr>
            <a:r>
              <a:rPr lang="en-US" sz="2400" b="1" dirty="0" smtClean="0">
                <a:latin typeface="+mj-lt"/>
                <a:ea typeface="Calibri"/>
                <a:cs typeface="Times New Roman"/>
              </a:rPr>
              <a:t>COVER THE ANSWERS AND PREDICT WHENEVER POSSIBLE</a:t>
            </a:r>
            <a:endParaRPr lang="en-US" sz="2400" dirty="0" smtClean="0">
              <a:latin typeface="+mj-lt"/>
              <a:ea typeface="Calibri"/>
              <a:cs typeface="Times New Roman"/>
            </a:endParaRP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096962"/>
          </a:xfrm>
        </p:spPr>
        <p:txBody>
          <a:bodyPr/>
          <a:lstStyle/>
          <a:p>
            <a:pPr algn="l"/>
            <a:r>
              <a:rPr lang="en-US" sz="3200" dirty="0" smtClean="0"/>
              <a:t>Natural Science, Social Science, and Humanities Passages</a:t>
            </a:r>
            <a:endParaRPr lang="en-US" sz="3200" dirty="0"/>
          </a:p>
        </p:txBody>
      </p:sp>
      <p:sp>
        <p:nvSpPr>
          <p:cNvPr id="3" name="Content Placeholder 2"/>
          <p:cNvSpPr>
            <a:spLocks noGrp="1"/>
          </p:cNvSpPr>
          <p:nvPr>
            <p:ph idx="1"/>
          </p:nvPr>
        </p:nvSpPr>
        <p:spPr/>
        <p:txBody>
          <a:bodyPr/>
          <a:lstStyle/>
          <a:p>
            <a:pPr algn="ctr">
              <a:buNone/>
            </a:pPr>
            <a:endParaRPr lang="en-US" dirty="0" smtClean="0">
              <a:solidFill>
                <a:srgbClr val="C00000"/>
              </a:solidFill>
            </a:endParaRPr>
          </a:p>
          <a:p>
            <a:pPr algn="ctr">
              <a:buNone/>
            </a:pPr>
            <a:endParaRPr lang="en-US" dirty="0" smtClean="0">
              <a:solidFill>
                <a:srgbClr val="C00000"/>
              </a:solidFill>
            </a:endParaRPr>
          </a:p>
          <a:p>
            <a:pPr algn="ctr">
              <a:buNone/>
            </a:pPr>
            <a:r>
              <a:rPr lang="en-US" dirty="0" smtClean="0">
                <a:solidFill>
                  <a:srgbClr val="C00000"/>
                </a:solidFill>
              </a:rPr>
              <a:t>The key to solving all three of these types of passages is to find the author’s </a:t>
            </a:r>
            <a:r>
              <a:rPr lang="en-US" b="1" i="1" dirty="0" smtClean="0">
                <a:solidFill>
                  <a:srgbClr val="C00000"/>
                </a:solidFill>
              </a:rPr>
              <a:t>KEY ARGUMENT!</a:t>
            </a:r>
            <a:endParaRPr lang="en-US" dirty="0" smtClean="0">
              <a:solidFill>
                <a:srgbClr val="C00000"/>
              </a:solidFill>
            </a:endParaRP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8382000" cy="1066800"/>
          </a:xfrm>
        </p:spPr>
        <p:txBody>
          <a:bodyPr/>
          <a:lstStyle/>
          <a:p>
            <a:pPr algn="l" eaLnBrk="1" hangingPunct="1"/>
            <a:r>
              <a:rPr lang="en-US" sz="3200" b="1" dirty="0" smtClean="0"/>
              <a:t>Part I: Understanding Key Arguments</a:t>
            </a:r>
          </a:p>
        </p:txBody>
      </p:sp>
      <p:sp>
        <p:nvSpPr>
          <p:cNvPr id="22531" name="Rectangle 3"/>
          <p:cNvSpPr>
            <a:spLocks noGrp="1" noChangeArrowheads="1"/>
          </p:cNvSpPr>
          <p:nvPr>
            <p:ph type="body" idx="1"/>
          </p:nvPr>
        </p:nvSpPr>
        <p:spPr>
          <a:xfrm>
            <a:off x="457200" y="1143000"/>
            <a:ext cx="8382000" cy="5410200"/>
          </a:xfrm>
        </p:spPr>
        <p:txBody>
          <a:bodyPr>
            <a:normAutofit/>
          </a:bodyPr>
          <a:lstStyle/>
          <a:p>
            <a:pPr eaLnBrk="1" hangingPunct="1">
              <a:lnSpc>
                <a:spcPct val="90000"/>
              </a:lnSpc>
              <a:buFontTx/>
              <a:buNone/>
            </a:pPr>
            <a:r>
              <a:rPr lang="en-US" sz="2800" b="1" dirty="0" smtClean="0"/>
              <a:t>Step 1:</a:t>
            </a:r>
          </a:p>
          <a:p>
            <a:pPr eaLnBrk="1" hangingPunct="1">
              <a:lnSpc>
                <a:spcPct val="90000"/>
              </a:lnSpc>
              <a:buFontTx/>
              <a:buNone/>
            </a:pPr>
            <a:r>
              <a:rPr lang="en-US" sz="2400" b="1" dirty="0" smtClean="0">
                <a:solidFill>
                  <a:srgbClr val="C00000"/>
                </a:solidFill>
              </a:rPr>
              <a:t>Read the blurb</a:t>
            </a:r>
          </a:p>
          <a:p>
            <a:pPr eaLnBrk="1" hangingPunct="1">
              <a:lnSpc>
                <a:spcPct val="90000"/>
              </a:lnSpc>
              <a:buFontTx/>
              <a:buNone/>
            </a:pPr>
            <a:endParaRPr lang="en-US" sz="2800" b="1" dirty="0" smtClean="0"/>
          </a:p>
          <a:p>
            <a:pPr>
              <a:buNone/>
            </a:pPr>
            <a:r>
              <a:rPr lang="en-US" sz="2800" b="1" dirty="0" smtClean="0"/>
              <a:t>“</a:t>
            </a:r>
            <a:r>
              <a:rPr lang="en-US" sz="2800" b="1" i="1" dirty="0" smtClean="0"/>
              <a:t>The Blurb”</a:t>
            </a:r>
            <a:endParaRPr lang="en-US" sz="2800" dirty="0" smtClean="0"/>
          </a:p>
          <a:p>
            <a:pPr>
              <a:buNone/>
            </a:pPr>
            <a:r>
              <a:rPr lang="en-US" sz="2800" i="1" dirty="0" smtClean="0"/>
              <a:t>“The following passage was adapted from an article published in the New York Herald around 1870. The article discusses the sport of baseball, which was just becoming popular at the time.”</a:t>
            </a:r>
            <a:endParaRPr lang="en-US" sz="2800" dirty="0" smtClean="0"/>
          </a:p>
          <a:p>
            <a:pPr eaLnBrk="1" hangingPunct="1">
              <a:lnSpc>
                <a:spcPct val="90000"/>
              </a:lnSpc>
              <a:buFontTx/>
              <a:buNone/>
            </a:pPr>
            <a:endParaRPr lang="en-US" sz="2800" b="1" dirty="0" smtClean="0"/>
          </a:p>
          <a:p>
            <a:pPr eaLnBrk="1" hangingPunct="1">
              <a:lnSpc>
                <a:spcPct val="90000"/>
              </a:lnSpc>
              <a:buFontTx/>
              <a:buNone/>
            </a:pPr>
            <a:endParaRPr lang="en-US" sz="2800"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8458200" cy="914400"/>
          </a:xfrm>
        </p:spPr>
        <p:txBody>
          <a:bodyPr/>
          <a:lstStyle/>
          <a:p>
            <a:pPr algn="l" eaLnBrk="1" hangingPunct="1"/>
            <a:r>
              <a:rPr lang="en-US" sz="2800" b="1" dirty="0" smtClean="0"/>
              <a:t>Part I: Understanding Key Arguments</a:t>
            </a:r>
          </a:p>
        </p:txBody>
      </p:sp>
      <p:sp>
        <p:nvSpPr>
          <p:cNvPr id="22531" name="Rectangle 3"/>
          <p:cNvSpPr>
            <a:spLocks noGrp="1" noChangeArrowheads="1"/>
          </p:cNvSpPr>
          <p:nvPr>
            <p:ph type="body" idx="1"/>
          </p:nvPr>
        </p:nvSpPr>
        <p:spPr>
          <a:xfrm>
            <a:off x="457200" y="1219200"/>
            <a:ext cx="8382000" cy="5410200"/>
          </a:xfrm>
        </p:spPr>
        <p:txBody>
          <a:bodyPr>
            <a:normAutofit/>
          </a:bodyPr>
          <a:lstStyle/>
          <a:p>
            <a:pPr eaLnBrk="1" hangingPunct="1">
              <a:lnSpc>
                <a:spcPct val="90000"/>
              </a:lnSpc>
              <a:buFontTx/>
              <a:buNone/>
            </a:pPr>
            <a:r>
              <a:rPr lang="en-US" sz="2800" b="1" dirty="0" smtClean="0"/>
              <a:t>Step 2:</a:t>
            </a:r>
          </a:p>
          <a:p>
            <a:pPr eaLnBrk="1" hangingPunct="1">
              <a:lnSpc>
                <a:spcPct val="90000"/>
              </a:lnSpc>
              <a:buFontTx/>
              <a:buNone/>
            </a:pPr>
            <a:r>
              <a:rPr lang="en-US" sz="2400" b="1" dirty="0" smtClean="0">
                <a:solidFill>
                  <a:srgbClr val="C00000"/>
                </a:solidFill>
              </a:rPr>
              <a:t>Skim the passage. Find the THESIS and underline it (one minute)</a:t>
            </a:r>
          </a:p>
          <a:p>
            <a:pPr eaLnBrk="1" hangingPunct="1">
              <a:lnSpc>
                <a:spcPct val="90000"/>
              </a:lnSpc>
              <a:buFontTx/>
              <a:buNone/>
            </a:pPr>
            <a:endParaRPr lang="en-US" sz="2400" b="1" dirty="0" smtClean="0">
              <a:solidFill>
                <a:srgbClr val="C00000"/>
              </a:solidFill>
            </a:endParaRPr>
          </a:p>
          <a:p>
            <a:r>
              <a:rPr lang="en-US" sz="2400" b="1" dirty="0" smtClean="0"/>
              <a:t>What is the author’s key argument in this passage?</a:t>
            </a:r>
            <a:endParaRPr lang="en-US" sz="2400" dirty="0" smtClean="0"/>
          </a:p>
          <a:p>
            <a:pPr>
              <a:buNone/>
            </a:pPr>
            <a:r>
              <a:rPr lang="en-US" sz="2400" b="1" dirty="0" smtClean="0"/>
              <a:t> </a:t>
            </a:r>
            <a:endParaRPr lang="en-US" sz="2400" dirty="0" smtClean="0"/>
          </a:p>
          <a:p>
            <a:r>
              <a:rPr lang="en-US" sz="2400" b="1" dirty="0" smtClean="0"/>
              <a:t>What lines did you find the thesis and other key argumentative statements?</a:t>
            </a:r>
            <a:endParaRPr lang="en-US" sz="2400" dirty="0" smtClean="0"/>
          </a:p>
          <a:p>
            <a:pPr eaLnBrk="1" hangingPunct="1">
              <a:lnSpc>
                <a:spcPct val="90000"/>
              </a:lnSpc>
              <a:buFontTx/>
              <a:buNone/>
            </a:pPr>
            <a:endParaRPr lang="en-US" sz="2400" b="1" dirty="0" smtClean="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57200" y="1676400"/>
            <a:ext cx="8382000" cy="5410200"/>
          </a:xfrm>
        </p:spPr>
        <p:txBody>
          <a:bodyPr/>
          <a:lstStyle/>
          <a:p>
            <a:pPr eaLnBrk="1" hangingPunct="1">
              <a:lnSpc>
                <a:spcPct val="90000"/>
              </a:lnSpc>
              <a:buFontTx/>
              <a:buNone/>
            </a:pPr>
            <a:r>
              <a:rPr lang="en-US" sz="2800" b="1" dirty="0" smtClean="0"/>
              <a:t>Step 3:</a:t>
            </a:r>
          </a:p>
          <a:p>
            <a:pPr eaLnBrk="1" hangingPunct="1">
              <a:lnSpc>
                <a:spcPct val="90000"/>
              </a:lnSpc>
              <a:buFontTx/>
              <a:buNone/>
            </a:pPr>
            <a:r>
              <a:rPr lang="en-US" sz="2400" b="1" dirty="0" smtClean="0">
                <a:solidFill>
                  <a:srgbClr val="C00000"/>
                </a:solidFill>
              </a:rPr>
              <a:t>Answer the questions in specific to general order</a:t>
            </a:r>
          </a:p>
          <a:p>
            <a:pPr eaLnBrk="1" hangingPunct="1">
              <a:lnSpc>
                <a:spcPct val="90000"/>
              </a:lnSpc>
              <a:buFontTx/>
              <a:buNone/>
            </a:pPr>
            <a:r>
              <a:rPr lang="en-US" sz="2800" b="1" dirty="0" smtClean="0"/>
              <a:t>Step 4:</a:t>
            </a:r>
          </a:p>
          <a:p>
            <a:pPr eaLnBrk="1" hangingPunct="1">
              <a:lnSpc>
                <a:spcPct val="90000"/>
              </a:lnSpc>
              <a:buFontTx/>
              <a:buNone/>
            </a:pPr>
            <a:r>
              <a:rPr lang="en-US" sz="2400" b="1" dirty="0" smtClean="0">
                <a:solidFill>
                  <a:srgbClr val="C00000"/>
                </a:solidFill>
              </a:rPr>
              <a:t>Refer back to the passage</a:t>
            </a:r>
          </a:p>
        </p:txBody>
      </p:sp>
      <p:sp>
        <p:nvSpPr>
          <p:cNvPr id="5" name="Rectangle 2"/>
          <p:cNvSpPr>
            <a:spLocks noGrp="1" noChangeArrowheads="1"/>
          </p:cNvSpPr>
          <p:nvPr>
            <p:ph type="title"/>
          </p:nvPr>
        </p:nvSpPr>
        <p:spPr>
          <a:xfrm>
            <a:off x="457200" y="274638"/>
            <a:ext cx="8382000" cy="1143000"/>
          </a:xfrm>
        </p:spPr>
        <p:txBody>
          <a:bodyPr/>
          <a:lstStyle/>
          <a:p>
            <a:pPr algn="l" eaLnBrk="1" hangingPunct="1"/>
            <a:r>
              <a:rPr lang="en-US" sz="2800" b="1" dirty="0" smtClean="0"/>
              <a:t>Part II: Types of Questions and How to Answer Them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152400"/>
            <a:ext cx="8229600" cy="990600"/>
          </a:xfrm>
        </p:spPr>
        <p:txBody>
          <a:bodyPr/>
          <a:lstStyle/>
          <a:p>
            <a:r>
              <a:rPr lang="en-US" smtClean="0"/>
              <a:t>Ordering Passage Questions</a:t>
            </a:r>
          </a:p>
        </p:txBody>
      </p:sp>
      <p:cxnSp>
        <p:nvCxnSpPr>
          <p:cNvPr id="6" name="Straight Connector 5"/>
          <p:cNvCxnSpPr/>
          <p:nvPr/>
        </p:nvCxnSpPr>
        <p:spPr>
          <a:xfrm>
            <a:off x="152400" y="2590800"/>
            <a:ext cx="8763000" cy="0"/>
          </a:xfrm>
          <a:prstGeom prst="line">
            <a:avLst/>
          </a:prstGeom>
        </p:spPr>
        <p:style>
          <a:lnRef idx="3">
            <a:schemeClr val="dk1"/>
          </a:lnRef>
          <a:fillRef idx="0">
            <a:schemeClr val="dk1"/>
          </a:fillRef>
          <a:effectRef idx="2">
            <a:schemeClr val="dk1"/>
          </a:effectRef>
          <a:fontRef idx="minor">
            <a:schemeClr val="tx1"/>
          </a:fontRef>
        </p:style>
      </p:cxnSp>
      <p:sp>
        <p:nvSpPr>
          <p:cNvPr id="66564" name="TextBox 7"/>
          <p:cNvSpPr txBox="1">
            <a:spLocks noChangeArrowheads="1"/>
          </p:cNvSpPr>
          <p:nvPr/>
        </p:nvSpPr>
        <p:spPr bwMode="auto">
          <a:xfrm>
            <a:off x="152400" y="1905000"/>
            <a:ext cx="2133600" cy="369888"/>
          </a:xfrm>
          <a:prstGeom prst="rect">
            <a:avLst/>
          </a:prstGeom>
          <a:noFill/>
          <a:ln w="9525">
            <a:noFill/>
            <a:miter lim="800000"/>
            <a:headEnd/>
            <a:tailEnd/>
          </a:ln>
        </p:spPr>
        <p:txBody>
          <a:bodyPr>
            <a:spAutoFit/>
          </a:bodyPr>
          <a:lstStyle/>
          <a:p>
            <a:r>
              <a:rPr lang="en-US" b="1">
                <a:solidFill>
                  <a:srgbClr val="00B050"/>
                </a:solidFill>
                <a:latin typeface="Calibri" pitchFamily="34" charset="0"/>
              </a:rPr>
              <a:t>Easy, Most Specific</a:t>
            </a:r>
          </a:p>
        </p:txBody>
      </p:sp>
      <p:sp>
        <p:nvSpPr>
          <p:cNvPr id="66565" name="TextBox 10"/>
          <p:cNvSpPr txBox="1">
            <a:spLocks noChangeArrowheads="1"/>
          </p:cNvSpPr>
          <p:nvPr/>
        </p:nvSpPr>
        <p:spPr bwMode="auto">
          <a:xfrm>
            <a:off x="6858000" y="1905000"/>
            <a:ext cx="1981200" cy="369888"/>
          </a:xfrm>
          <a:prstGeom prst="rect">
            <a:avLst/>
          </a:prstGeom>
          <a:noFill/>
          <a:ln w="9525">
            <a:noFill/>
            <a:miter lim="800000"/>
            <a:headEnd/>
            <a:tailEnd/>
          </a:ln>
        </p:spPr>
        <p:txBody>
          <a:bodyPr>
            <a:spAutoFit/>
          </a:bodyPr>
          <a:lstStyle/>
          <a:p>
            <a:r>
              <a:rPr lang="en-US" b="1">
                <a:solidFill>
                  <a:srgbClr val="C00000"/>
                </a:solidFill>
                <a:latin typeface="Calibri" pitchFamily="34" charset="0"/>
              </a:rPr>
              <a:t>Hard, most general</a:t>
            </a:r>
          </a:p>
        </p:txBody>
      </p:sp>
      <p:sp>
        <p:nvSpPr>
          <p:cNvPr id="66566" name="TextBox 11"/>
          <p:cNvSpPr txBox="1">
            <a:spLocks noChangeArrowheads="1"/>
          </p:cNvSpPr>
          <p:nvPr/>
        </p:nvSpPr>
        <p:spPr bwMode="auto">
          <a:xfrm>
            <a:off x="152400" y="2895600"/>
            <a:ext cx="990600" cy="369888"/>
          </a:xfrm>
          <a:prstGeom prst="rect">
            <a:avLst/>
          </a:prstGeom>
          <a:noFill/>
          <a:ln w="9525">
            <a:noFill/>
            <a:miter lim="800000"/>
            <a:headEnd/>
            <a:tailEnd/>
          </a:ln>
        </p:spPr>
        <p:txBody>
          <a:bodyPr>
            <a:spAutoFit/>
          </a:bodyPr>
          <a:lstStyle/>
          <a:p>
            <a:r>
              <a:rPr lang="en-US">
                <a:latin typeface="Calibri" pitchFamily="34" charset="0"/>
              </a:rPr>
              <a:t>1-Word</a:t>
            </a:r>
          </a:p>
        </p:txBody>
      </p:sp>
      <p:sp>
        <p:nvSpPr>
          <p:cNvPr id="66567" name="TextBox 12"/>
          <p:cNvSpPr txBox="1">
            <a:spLocks noChangeArrowheads="1"/>
          </p:cNvSpPr>
          <p:nvPr/>
        </p:nvSpPr>
        <p:spPr bwMode="auto">
          <a:xfrm>
            <a:off x="2133600" y="2895600"/>
            <a:ext cx="1524000" cy="369888"/>
          </a:xfrm>
          <a:prstGeom prst="rect">
            <a:avLst/>
          </a:prstGeom>
          <a:noFill/>
          <a:ln w="9525">
            <a:noFill/>
            <a:miter lim="800000"/>
            <a:headEnd/>
            <a:tailEnd/>
          </a:ln>
        </p:spPr>
        <p:txBody>
          <a:bodyPr>
            <a:spAutoFit/>
          </a:bodyPr>
          <a:lstStyle/>
          <a:p>
            <a:r>
              <a:rPr lang="en-US">
                <a:latin typeface="Calibri" pitchFamily="34" charset="0"/>
              </a:rPr>
              <a:t>1-sentence</a:t>
            </a:r>
          </a:p>
        </p:txBody>
      </p:sp>
      <p:sp>
        <p:nvSpPr>
          <p:cNvPr id="66568" name="TextBox 13"/>
          <p:cNvSpPr txBox="1">
            <a:spLocks noChangeArrowheads="1"/>
          </p:cNvSpPr>
          <p:nvPr/>
        </p:nvSpPr>
        <p:spPr bwMode="auto">
          <a:xfrm>
            <a:off x="4724400" y="2895600"/>
            <a:ext cx="1676400" cy="369888"/>
          </a:xfrm>
          <a:prstGeom prst="rect">
            <a:avLst/>
          </a:prstGeom>
          <a:noFill/>
          <a:ln w="9525">
            <a:noFill/>
            <a:miter lim="800000"/>
            <a:headEnd/>
            <a:tailEnd/>
          </a:ln>
        </p:spPr>
        <p:txBody>
          <a:bodyPr>
            <a:spAutoFit/>
          </a:bodyPr>
          <a:lstStyle/>
          <a:p>
            <a:r>
              <a:rPr lang="en-US">
                <a:latin typeface="Calibri" pitchFamily="34" charset="0"/>
              </a:rPr>
              <a:t>1-Paragraph</a:t>
            </a:r>
          </a:p>
        </p:txBody>
      </p:sp>
      <p:sp>
        <p:nvSpPr>
          <p:cNvPr id="66569" name="TextBox 14"/>
          <p:cNvSpPr txBox="1">
            <a:spLocks noChangeArrowheads="1"/>
          </p:cNvSpPr>
          <p:nvPr/>
        </p:nvSpPr>
        <p:spPr bwMode="auto">
          <a:xfrm>
            <a:off x="7239000" y="2895600"/>
            <a:ext cx="1600200" cy="369888"/>
          </a:xfrm>
          <a:prstGeom prst="rect">
            <a:avLst/>
          </a:prstGeom>
          <a:noFill/>
          <a:ln w="9525">
            <a:noFill/>
            <a:miter lim="800000"/>
            <a:headEnd/>
            <a:tailEnd/>
          </a:ln>
        </p:spPr>
        <p:txBody>
          <a:bodyPr>
            <a:spAutoFit/>
          </a:bodyPr>
          <a:lstStyle/>
          <a:p>
            <a:r>
              <a:rPr lang="en-US">
                <a:latin typeface="Calibri" pitchFamily="34" charset="0"/>
              </a:rPr>
              <a:t>Whole Passage</a:t>
            </a:r>
          </a:p>
        </p:txBody>
      </p:sp>
      <p:cxnSp>
        <p:nvCxnSpPr>
          <p:cNvPr id="17" name="Straight Connector 16"/>
          <p:cNvCxnSpPr/>
          <p:nvPr/>
        </p:nvCxnSpPr>
        <p:spPr>
          <a:xfrm rot="5400000">
            <a:off x="1485900" y="3848100"/>
            <a:ext cx="5410200" cy="0"/>
          </a:xfrm>
          <a:prstGeom prst="line">
            <a:avLst/>
          </a:prstGeom>
        </p:spPr>
        <p:style>
          <a:lnRef idx="2">
            <a:schemeClr val="accent5"/>
          </a:lnRef>
          <a:fillRef idx="0">
            <a:schemeClr val="accent5"/>
          </a:fillRef>
          <a:effectRef idx="1">
            <a:schemeClr val="accent5"/>
          </a:effectRef>
          <a:fontRef idx="minor">
            <a:schemeClr val="tx1"/>
          </a:fontRef>
        </p:style>
      </p:cxnSp>
      <p:sp>
        <p:nvSpPr>
          <p:cNvPr id="66571" name="TextBox 18"/>
          <p:cNvSpPr txBox="1">
            <a:spLocks noChangeArrowheads="1"/>
          </p:cNvSpPr>
          <p:nvPr/>
        </p:nvSpPr>
        <p:spPr bwMode="auto">
          <a:xfrm>
            <a:off x="228600" y="4495800"/>
            <a:ext cx="3733800" cy="923925"/>
          </a:xfrm>
          <a:prstGeom prst="rect">
            <a:avLst/>
          </a:prstGeom>
          <a:noFill/>
          <a:ln w="9525">
            <a:noFill/>
            <a:miter lim="800000"/>
            <a:headEnd/>
            <a:tailEnd/>
          </a:ln>
        </p:spPr>
        <p:txBody>
          <a:bodyPr>
            <a:spAutoFit/>
          </a:bodyPr>
          <a:lstStyle/>
          <a:p>
            <a:pPr algn="ctr"/>
            <a:r>
              <a:rPr lang="en-US" b="1" i="1" dirty="0" smtClean="0">
                <a:solidFill>
                  <a:srgbClr val="00B050"/>
                </a:solidFill>
                <a:latin typeface="Calibri" pitchFamily="34" charset="0"/>
              </a:rPr>
              <a:t>Comprehension </a:t>
            </a:r>
            <a:r>
              <a:rPr lang="en-US" b="1" i="1" dirty="0">
                <a:solidFill>
                  <a:srgbClr val="00B050"/>
                </a:solidFill>
                <a:latin typeface="Calibri" pitchFamily="34" charset="0"/>
              </a:rPr>
              <a:t>Questions</a:t>
            </a:r>
          </a:p>
          <a:p>
            <a:r>
              <a:rPr lang="en-US" dirty="0">
                <a:latin typeface="Calibri" pitchFamily="34" charset="0"/>
              </a:rPr>
              <a:t>Ask about what passage says/means</a:t>
            </a:r>
          </a:p>
          <a:p>
            <a:endParaRPr lang="en-US" dirty="0">
              <a:latin typeface="Calibri" pitchFamily="34" charset="0"/>
            </a:endParaRPr>
          </a:p>
        </p:txBody>
      </p:sp>
      <p:sp>
        <p:nvSpPr>
          <p:cNvPr id="66572" name="TextBox 19"/>
          <p:cNvSpPr txBox="1">
            <a:spLocks noChangeArrowheads="1"/>
          </p:cNvSpPr>
          <p:nvPr/>
        </p:nvSpPr>
        <p:spPr bwMode="auto">
          <a:xfrm>
            <a:off x="4572000" y="4495800"/>
            <a:ext cx="4114800" cy="1200150"/>
          </a:xfrm>
          <a:prstGeom prst="rect">
            <a:avLst/>
          </a:prstGeom>
          <a:noFill/>
          <a:ln w="9525">
            <a:noFill/>
            <a:miter lim="800000"/>
            <a:headEnd/>
            <a:tailEnd/>
          </a:ln>
        </p:spPr>
        <p:txBody>
          <a:bodyPr>
            <a:spAutoFit/>
          </a:bodyPr>
          <a:lstStyle/>
          <a:p>
            <a:pPr algn="ctr"/>
            <a:r>
              <a:rPr lang="en-US" b="1" i="1">
                <a:solidFill>
                  <a:srgbClr val="C00000"/>
                </a:solidFill>
                <a:latin typeface="Calibri" pitchFamily="34" charset="0"/>
              </a:rPr>
              <a:t>Reasoning questions</a:t>
            </a:r>
          </a:p>
          <a:p>
            <a:r>
              <a:rPr lang="en-US">
                <a:latin typeface="Calibri" pitchFamily="34" charset="0"/>
              </a:rPr>
              <a:t>Ask about author, author’s argument</a:t>
            </a:r>
          </a:p>
          <a:p>
            <a:r>
              <a:rPr lang="en-US">
                <a:latin typeface="Calibri" pitchFamily="34" charset="0"/>
              </a:rPr>
              <a:t>Often use words like “Implies” “suggest,” “infer”</a:t>
            </a:r>
          </a:p>
        </p:txBody>
      </p:sp>
      <p:cxnSp>
        <p:nvCxnSpPr>
          <p:cNvPr id="22" name="Straight Arrow Connector 21"/>
          <p:cNvCxnSpPr/>
          <p:nvPr/>
        </p:nvCxnSpPr>
        <p:spPr>
          <a:xfrm>
            <a:off x="2133600" y="2286000"/>
            <a:ext cx="4495800"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66574" name="Rectangle 24"/>
          <p:cNvSpPr>
            <a:spLocks noChangeArrowheads="1"/>
          </p:cNvSpPr>
          <p:nvPr/>
        </p:nvSpPr>
        <p:spPr bwMode="auto">
          <a:xfrm>
            <a:off x="228600" y="1295400"/>
            <a:ext cx="1905000" cy="369888"/>
          </a:xfrm>
          <a:prstGeom prst="rect">
            <a:avLst/>
          </a:prstGeom>
          <a:noFill/>
          <a:ln w="9525">
            <a:noFill/>
            <a:miter lim="800000"/>
            <a:headEnd/>
            <a:tailEnd/>
          </a:ln>
        </p:spPr>
        <p:txBody>
          <a:bodyPr>
            <a:spAutoFit/>
          </a:bodyPr>
          <a:lstStyle/>
          <a:p>
            <a:r>
              <a:rPr lang="en-US" b="1" u="sng">
                <a:solidFill>
                  <a:srgbClr val="002060"/>
                </a:solidFill>
                <a:latin typeface="Calibri" pitchFamily="34" charset="0"/>
              </a:rPr>
              <a:t>Question Type</a:t>
            </a:r>
          </a:p>
        </p:txBody>
      </p:sp>
      <p:sp>
        <p:nvSpPr>
          <p:cNvPr id="66575" name="Rectangle 26"/>
          <p:cNvSpPr>
            <a:spLocks noChangeArrowheads="1"/>
          </p:cNvSpPr>
          <p:nvPr/>
        </p:nvSpPr>
        <p:spPr bwMode="auto">
          <a:xfrm>
            <a:off x="6934200" y="1371600"/>
            <a:ext cx="1905000" cy="369888"/>
          </a:xfrm>
          <a:prstGeom prst="rect">
            <a:avLst/>
          </a:prstGeom>
          <a:noFill/>
          <a:ln w="9525">
            <a:noFill/>
            <a:miter lim="800000"/>
            <a:headEnd/>
            <a:tailEnd/>
          </a:ln>
        </p:spPr>
        <p:txBody>
          <a:bodyPr>
            <a:spAutoFit/>
          </a:bodyPr>
          <a:lstStyle/>
          <a:p>
            <a:r>
              <a:rPr lang="en-US" b="1" u="sng">
                <a:solidFill>
                  <a:srgbClr val="002060"/>
                </a:solidFill>
                <a:latin typeface="Calibri" pitchFamily="34" charset="0"/>
              </a:rPr>
              <a:t>Question Type</a:t>
            </a:r>
          </a:p>
        </p:txBody>
      </p:sp>
      <p:sp>
        <p:nvSpPr>
          <p:cNvPr id="28" name="Curved Up Arrow 27"/>
          <p:cNvSpPr/>
          <p:nvPr/>
        </p:nvSpPr>
        <p:spPr>
          <a:xfrm>
            <a:off x="609600" y="3505200"/>
            <a:ext cx="2209800" cy="609600"/>
          </a:xfrm>
          <a:prstGeom prst="curvedUpArrow">
            <a:avLst>
              <a:gd name="adj1" fmla="val 4203"/>
              <a:gd name="adj2" fmla="val 73426"/>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9" name="Curved Up Arrow 28"/>
          <p:cNvSpPr/>
          <p:nvPr/>
        </p:nvSpPr>
        <p:spPr>
          <a:xfrm>
            <a:off x="3276600" y="3505200"/>
            <a:ext cx="2209800" cy="609600"/>
          </a:xfrm>
          <a:prstGeom prst="curvedUpArrow">
            <a:avLst>
              <a:gd name="adj1" fmla="val 4203"/>
              <a:gd name="adj2" fmla="val 73426"/>
              <a:gd name="adj3" fmla="val 2500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0" name="Curved Up Arrow 29"/>
          <p:cNvSpPr/>
          <p:nvPr/>
        </p:nvSpPr>
        <p:spPr>
          <a:xfrm>
            <a:off x="6324600" y="3505200"/>
            <a:ext cx="2209800" cy="609600"/>
          </a:xfrm>
          <a:prstGeom prst="curvedUpArrow">
            <a:avLst>
              <a:gd name="adj1" fmla="val 4203"/>
              <a:gd name="adj2" fmla="val 7342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838201"/>
          <a:ext cx="8077200" cy="5684084"/>
        </p:xfrm>
        <a:graphic>
          <a:graphicData uri="http://schemas.openxmlformats.org/drawingml/2006/table">
            <a:tbl>
              <a:tblPr/>
              <a:tblGrid>
                <a:gridCol w="4038600"/>
                <a:gridCol w="4038600"/>
              </a:tblGrid>
              <a:tr h="783771">
                <a:tc>
                  <a:txBody>
                    <a:bodyPr/>
                    <a:lstStyle/>
                    <a:p>
                      <a:pPr marL="0" marR="0" algn="ctr">
                        <a:lnSpc>
                          <a:spcPct val="115000"/>
                        </a:lnSpc>
                        <a:spcBef>
                          <a:spcPts val="0"/>
                        </a:spcBef>
                        <a:spcAft>
                          <a:spcPts val="0"/>
                        </a:spcAft>
                        <a:tabLst>
                          <a:tab pos="457200" algn="l"/>
                          <a:tab pos="1371600" algn="l"/>
                          <a:tab pos="2286000" algn="l"/>
                          <a:tab pos="3200400" algn="l"/>
                          <a:tab pos="4114800" algn="l"/>
                          <a:tab pos="4711700" algn="l"/>
                        </a:tabLst>
                      </a:pPr>
                      <a:r>
                        <a:rPr lang="en-US" sz="2800" b="1" dirty="0" smtClean="0">
                          <a:solidFill>
                            <a:srgbClr val="C00000"/>
                          </a:solidFill>
                          <a:latin typeface="Calibri"/>
                          <a:ea typeface="MS Mincho"/>
                          <a:cs typeface="Calibri"/>
                        </a:rPr>
                        <a:t>Easy</a:t>
                      </a:r>
                      <a:r>
                        <a:rPr lang="en-US" sz="2800" b="1" baseline="0" dirty="0" smtClean="0">
                          <a:solidFill>
                            <a:srgbClr val="C00000"/>
                          </a:solidFill>
                          <a:latin typeface="Calibri"/>
                          <a:ea typeface="MS Mincho"/>
                          <a:cs typeface="Calibri"/>
                        </a:rPr>
                        <a:t> </a:t>
                      </a:r>
                      <a:r>
                        <a:rPr lang="en-US" sz="2800" b="1" dirty="0" smtClean="0">
                          <a:solidFill>
                            <a:srgbClr val="C00000"/>
                          </a:solidFill>
                          <a:latin typeface="Calibri"/>
                          <a:ea typeface="MS Mincho"/>
                          <a:cs typeface="Calibri"/>
                        </a:rPr>
                        <a:t>Questions</a:t>
                      </a:r>
                      <a:endParaRPr lang="en-US" sz="2800" dirty="0">
                        <a:solidFill>
                          <a:srgbClr val="C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tabLst>
                          <a:tab pos="457200" algn="l"/>
                          <a:tab pos="1371600" algn="l"/>
                          <a:tab pos="2286000" algn="l"/>
                          <a:tab pos="3200400" algn="l"/>
                          <a:tab pos="4114800" algn="l"/>
                          <a:tab pos="4711700" algn="l"/>
                        </a:tabLst>
                      </a:pPr>
                      <a:r>
                        <a:rPr lang="en-US" sz="2800" b="1" dirty="0" smtClean="0">
                          <a:solidFill>
                            <a:srgbClr val="C00000"/>
                          </a:solidFill>
                          <a:latin typeface="Calibri"/>
                          <a:ea typeface="MS Mincho"/>
                          <a:cs typeface="Calibri"/>
                        </a:rPr>
                        <a:t>Hard Questions</a:t>
                      </a:r>
                      <a:endParaRPr lang="en-US" sz="2800" dirty="0">
                        <a:solidFill>
                          <a:srgbClr val="C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83771">
                <a:tc>
                  <a:txBody>
                    <a:bodyPr/>
                    <a:lstStyle/>
                    <a:p>
                      <a:pPr marL="0" marR="0">
                        <a:lnSpc>
                          <a:spcPct val="115000"/>
                        </a:lnSpc>
                        <a:spcBef>
                          <a:spcPts val="0"/>
                        </a:spcBef>
                        <a:spcAft>
                          <a:spcPts val="0"/>
                        </a:spcAft>
                        <a:tabLst>
                          <a:tab pos="457200" algn="l"/>
                          <a:tab pos="1371600" algn="l"/>
                          <a:tab pos="2286000" algn="l"/>
                          <a:tab pos="3200400" algn="l"/>
                          <a:tab pos="4114800" algn="l"/>
                          <a:tab pos="4711700" algn="l"/>
                        </a:tabLst>
                      </a:pPr>
                      <a:r>
                        <a:rPr lang="en-US" sz="2800">
                          <a:latin typeface="Calibri"/>
                          <a:ea typeface="MS Mincho"/>
                          <a:cs typeface="Calibri"/>
                        </a:rPr>
                        <a:t>Ask about the passage</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1371600" algn="l"/>
                          <a:tab pos="2286000" algn="l"/>
                          <a:tab pos="3200400" algn="l"/>
                          <a:tab pos="4114800" algn="l"/>
                          <a:tab pos="4711700" algn="l"/>
                        </a:tabLst>
                      </a:pPr>
                      <a:r>
                        <a:rPr lang="en-US" sz="2800" dirty="0">
                          <a:latin typeface="Calibri"/>
                          <a:ea typeface="MS Mincho"/>
                          <a:cs typeface="Calibri"/>
                        </a:rPr>
                        <a:t>Ask about the </a:t>
                      </a:r>
                      <a:r>
                        <a:rPr lang="en-US" sz="2800" dirty="0" smtClean="0">
                          <a:latin typeface="Calibri"/>
                          <a:ea typeface="MS Mincho"/>
                          <a:cs typeface="Calibri"/>
                        </a:rPr>
                        <a:t>author</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771">
                <a:tc>
                  <a:txBody>
                    <a:bodyPr/>
                    <a:lstStyle/>
                    <a:p>
                      <a:pPr marL="0" marR="0">
                        <a:lnSpc>
                          <a:spcPct val="115000"/>
                        </a:lnSpc>
                        <a:spcBef>
                          <a:spcPts val="0"/>
                        </a:spcBef>
                        <a:spcAft>
                          <a:spcPts val="0"/>
                        </a:spcAft>
                        <a:tabLst>
                          <a:tab pos="457200" algn="l"/>
                          <a:tab pos="1371600" algn="l"/>
                          <a:tab pos="2286000" algn="l"/>
                          <a:tab pos="3200400" algn="l"/>
                          <a:tab pos="4114800" algn="l"/>
                          <a:tab pos="4711700" algn="l"/>
                        </a:tabLst>
                      </a:pPr>
                      <a:r>
                        <a:rPr lang="en-US" sz="2800">
                          <a:latin typeface="Calibri"/>
                          <a:ea typeface="MS Mincho"/>
                          <a:cs typeface="Calibri"/>
                        </a:rPr>
                        <a:t>Usually specific</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1371600" algn="l"/>
                          <a:tab pos="2286000" algn="l"/>
                          <a:tab pos="3200400" algn="l"/>
                          <a:tab pos="4114800" algn="l"/>
                          <a:tab pos="4711700" algn="l"/>
                        </a:tabLst>
                      </a:pPr>
                      <a:r>
                        <a:rPr lang="en-US" sz="2800">
                          <a:latin typeface="Calibri"/>
                          <a:ea typeface="MS Mincho"/>
                          <a:cs typeface="Calibri"/>
                        </a:rPr>
                        <a:t>Usually not specific</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771">
                <a:tc>
                  <a:txBody>
                    <a:bodyPr/>
                    <a:lstStyle/>
                    <a:p>
                      <a:pPr marL="0" marR="0">
                        <a:lnSpc>
                          <a:spcPct val="115000"/>
                        </a:lnSpc>
                        <a:spcBef>
                          <a:spcPts val="0"/>
                        </a:spcBef>
                        <a:spcAft>
                          <a:spcPts val="0"/>
                        </a:spcAft>
                        <a:tabLst>
                          <a:tab pos="457200" algn="l"/>
                          <a:tab pos="1371600" algn="l"/>
                          <a:tab pos="2286000" algn="l"/>
                          <a:tab pos="3200400" algn="l"/>
                          <a:tab pos="4114800" algn="l"/>
                          <a:tab pos="4711700" algn="l"/>
                        </a:tabLst>
                      </a:pPr>
                      <a:r>
                        <a:rPr lang="en-US" sz="2800">
                          <a:latin typeface="Calibri"/>
                          <a:ea typeface="MS Mincho"/>
                          <a:cs typeface="Calibri"/>
                        </a:rPr>
                        <a:t>Can be done quickly (do these 1</a:t>
                      </a:r>
                      <a:r>
                        <a:rPr lang="en-US" sz="2800" baseline="30000">
                          <a:latin typeface="Calibri"/>
                          <a:ea typeface="MS Mincho"/>
                          <a:cs typeface="Calibri"/>
                        </a:rPr>
                        <a:t>st</a:t>
                      </a:r>
                      <a:r>
                        <a:rPr lang="en-US" sz="2800">
                          <a:latin typeface="Calibri"/>
                          <a:ea typeface="MS Mincho"/>
                          <a:cs typeface="Calibri"/>
                        </a:rPr>
                        <a:t>)</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1371600" algn="l"/>
                          <a:tab pos="2286000" algn="l"/>
                          <a:tab pos="3200400" algn="l"/>
                          <a:tab pos="4114800" algn="l"/>
                          <a:tab pos="4711700" algn="l"/>
                        </a:tabLst>
                      </a:pPr>
                      <a:r>
                        <a:rPr lang="en-US" sz="2800" dirty="0" smtClean="0">
                          <a:latin typeface="Calibri"/>
                          <a:ea typeface="MS Mincho"/>
                          <a:cs typeface="Calibri"/>
                        </a:rPr>
                        <a:t>Take </a:t>
                      </a:r>
                      <a:r>
                        <a:rPr lang="en-US" sz="2800" dirty="0">
                          <a:latin typeface="Calibri"/>
                          <a:ea typeface="MS Mincho"/>
                          <a:cs typeface="Calibri"/>
                        </a:rPr>
                        <a:t>a bit more time (do these 2</a:t>
                      </a:r>
                      <a:r>
                        <a:rPr lang="en-US" sz="2800" baseline="30000" dirty="0">
                          <a:latin typeface="Calibri"/>
                          <a:ea typeface="MS Mincho"/>
                          <a:cs typeface="Calibri"/>
                        </a:rPr>
                        <a:t>nd</a:t>
                      </a:r>
                      <a:r>
                        <a:rPr lang="en-US" sz="2800" dirty="0">
                          <a:latin typeface="Calibri"/>
                          <a:ea typeface="MS Mincho"/>
                          <a:cs typeface="Calibri"/>
                        </a:rPr>
                        <a:t>)</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7544">
                <a:tc>
                  <a:txBody>
                    <a:bodyPr/>
                    <a:lstStyle/>
                    <a:p>
                      <a:pPr marL="0" marR="0">
                        <a:lnSpc>
                          <a:spcPct val="115000"/>
                        </a:lnSpc>
                        <a:spcBef>
                          <a:spcPts val="0"/>
                        </a:spcBef>
                        <a:spcAft>
                          <a:spcPts val="0"/>
                        </a:spcAft>
                        <a:tabLst>
                          <a:tab pos="457200" algn="l"/>
                          <a:tab pos="1371600" algn="l"/>
                          <a:tab pos="2286000" algn="l"/>
                          <a:tab pos="3200400" algn="l"/>
                          <a:tab pos="4114800" algn="l"/>
                          <a:tab pos="4711700" algn="l"/>
                        </a:tabLst>
                      </a:pPr>
                      <a:r>
                        <a:rPr lang="en-US" sz="2800">
                          <a:latin typeface="Calibri"/>
                          <a:ea typeface="MS Mincho"/>
                          <a:cs typeface="Calibri"/>
                        </a:rPr>
                        <a:t>Questions include “Vocab in context, line reference, and lead phrase”</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1371600" algn="l"/>
                          <a:tab pos="2286000" algn="l"/>
                          <a:tab pos="3200400" algn="l"/>
                          <a:tab pos="4114800" algn="l"/>
                          <a:tab pos="4711700" algn="l"/>
                        </a:tabLst>
                      </a:pPr>
                      <a:r>
                        <a:rPr lang="en-US" sz="2800" dirty="0">
                          <a:latin typeface="Calibri"/>
                          <a:ea typeface="MS Mincho"/>
                          <a:cs typeface="Calibri"/>
                        </a:rPr>
                        <a:t>Questions include “author’s argument, tone, main point, etc…”</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771">
                <a:tc>
                  <a:txBody>
                    <a:bodyPr/>
                    <a:lstStyle/>
                    <a:p>
                      <a:pPr marL="0" marR="0">
                        <a:lnSpc>
                          <a:spcPct val="115000"/>
                        </a:lnSpc>
                        <a:spcBef>
                          <a:spcPts val="0"/>
                        </a:spcBef>
                        <a:spcAft>
                          <a:spcPts val="0"/>
                        </a:spcAft>
                        <a:tabLst>
                          <a:tab pos="457200" algn="l"/>
                          <a:tab pos="1371600" algn="l"/>
                          <a:tab pos="2286000" algn="l"/>
                          <a:tab pos="3200400" algn="l"/>
                          <a:tab pos="4114800" algn="l"/>
                          <a:tab pos="4711700" algn="l"/>
                        </a:tabLst>
                      </a:pPr>
                      <a:r>
                        <a:rPr lang="en-US" sz="2800">
                          <a:latin typeface="Calibri"/>
                          <a:ea typeface="MS Mincho"/>
                          <a:cs typeface="Calibri"/>
                        </a:rPr>
                        <a:t>Worth one point</a:t>
                      </a:r>
                      <a:endParaRPr lang="en-US"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1371600" algn="l"/>
                          <a:tab pos="2286000" algn="l"/>
                          <a:tab pos="3200400" algn="l"/>
                          <a:tab pos="4114800" algn="l"/>
                          <a:tab pos="4711700" algn="l"/>
                        </a:tabLst>
                      </a:pPr>
                      <a:r>
                        <a:rPr lang="en-US" sz="2800" dirty="0">
                          <a:latin typeface="Calibri"/>
                          <a:ea typeface="MS Mincho"/>
                          <a:cs typeface="Calibri"/>
                        </a:rPr>
                        <a:t>Worth one point</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04800"/>
            <a:ext cx="8077200" cy="914400"/>
          </a:xfrm>
        </p:spPr>
        <p:txBody>
          <a:bodyPr/>
          <a:lstStyle/>
          <a:p>
            <a:pPr algn="l" eaLnBrk="1" hangingPunct="1"/>
            <a:r>
              <a:rPr lang="en-US" sz="3600" b="1" dirty="0" smtClean="0"/>
              <a:t>Ordering the Questions Drill</a:t>
            </a:r>
          </a:p>
        </p:txBody>
      </p:sp>
      <p:sp>
        <p:nvSpPr>
          <p:cNvPr id="22531" name="Rectangle 3"/>
          <p:cNvSpPr>
            <a:spLocks noGrp="1" noChangeArrowheads="1"/>
          </p:cNvSpPr>
          <p:nvPr>
            <p:ph type="body" idx="1"/>
          </p:nvPr>
        </p:nvSpPr>
        <p:spPr>
          <a:xfrm>
            <a:off x="457200" y="1219200"/>
            <a:ext cx="8382000" cy="5410200"/>
          </a:xfrm>
        </p:spPr>
        <p:txBody>
          <a:bodyPr>
            <a:normAutofit fontScale="70000" lnSpcReduction="20000"/>
          </a:bodyPr>
          <a:lstStyle/>
          <a:p>
            <a:pPr eaLnBrk="1" hangingPunct="1">
              <a:lnSpc>
                <a:spcPct val="90000"/>
              </a:lnSpc>
              <a:buFontTx/>
              <a:buNone/>
            </a:pPr>
            <a:r>
              <a:rPr lang="en-US" sz="2400" b="1" dirty="0" smtClean="0">
                <a:solidFill>
                  <a:srgbClr val="C00000"/>
                </a:solidFill>
              </a:rPr>
              <a:t>Ordering the Questions Drill: </a:t>
            </a:r>
          </a:p>
          <a:p>
            <a:pPr eaLnBrk="1" hangingPunct="1">
              <a:lnSpc>
                <a:spcPct val="90000"/>
              </a:lnSpc>
              <a:buFontTx/>
              <a:buNone/>
            </a:pPr>
            <a:r>
              <a:rPr lang="en-US" sz="2400" b="1" dirty="0" smtClean="0">
                <a:solidFill>
                  <a:srgbClr val="C00000"/>
                </a:solidFill>
              </a:rPr>
              <a:t>Put the following questions in order from 1-8</a:t>
            </a:r>
          </a:p>
          <a:p>
            <a:pPr eaLnBrk="1" hangingPunct="1">
              <a:lnSpc>
                <a:spcPct val="90000"/>
              </a:lnSpc>
              <a:buNone/>
            </a:pPr>
            <a:endParaRPr lang="en-US" sz="2400" b="1" dirty="0" smtClean="0">
              <a:solidFill>
                <a:srgbClr val="C00000"/>
              </a:solidFill>
            </a:endParaRPr>
          </a:p>
          <a:p>
            <a:pPr>
              <a:buNone/>
            </a:pPr>
            <a:r>
              <a:rPr lang="en-US" sz="2400" i="1" dirty="0" smtClean="0"/>
              <a:t>___  According to the passage in line 9, “spell” most nearly means</a:t>
            </a:r>
            <a:endParaRPr lang="en-US" sz="2400" dirty="0" smtClean="0"/>
          </a:p>
          <a:p>
            <a:pPr>
              <a:buNone/>
            </a:pPr>
            <a:endParaRPr lang="en-US" sz="2400" dirty="0" smtClean="0"/>
          </a:p>
          <a:p>
            <a:pPr>
              <a:buNone/>
            </a:pPr>
            <a:r>
              <a:rPr lang="en-US" sz="2400" i="1" dirty="0" smtClean="0"/>
              <a:t>___  In lines 10–22, the author notes that a “hard day’s work” does all of the following EXCEPT</a:t>
            </a:r>
            <a:endParaRPr lang="en-US" sz="2400" dirty="0" smtClean="0"/>
          </a:p>
          <a:p>
            <a:pPr>
              <a:buNone/>
            </a:pPr>
            <a:r>
              <a:rPr lang="en-US" sz="2400" i="1" dirty="0" smtClean="0"/>
              <a:t>___  In lines 31–33, the author mentions the loss of Alice’s innocence in order to </a:t>
            </a:r>
            <a:endParaRPr lang="en-US" sz="2400" dirty="0" smtClean="0"/>
          </a:p>
          <a:p>
            <a:pPr>
              <a:buNone/>
            </a:pPr>
            <a:r>
              <a:rPr lang="en-US" sz="2400" i="1" dirty="0" smtClean="0"/>
              <a:t> </a:t>
            </a:r>
            <a:endParaRPr lang="en-US" sz="2400" dirty="0" smtClean="0"/>
          </a:p>
          <a:p>
            <a:pPr>
              <a:buNone/>
            </a:pPr>
            <a:r>
              <a:rPr lang="en-US" sz="2400" i="1" dirty="0" smtClean="0"/>
              <a:t>___  The author’s tone in lines 31–34 could most accurately be characterized as</a:t>
            </a:r>
            <a:endParaRPr lang="en-US" sz="2400" dirty="0" smtClean="0"/>
          </a:p>
          <a:p>
            <a:pPr>
              <a:buNone/>
            </a:pPr>
            <a:r>
              <a:rPr lang="en-US" sz="2400" i="1" dirty="0" smtClean="0"/>
              <a:t> </a:t>
            </a:r>
            <a:endParaRPr lang="en-US" sz="2400" dirty="0" smtClean="0"/>
          </a:p>
          <a:p>
            <a:pPr>
              <a:buNone/>
            </a:pPr>
            <a:r>
              <a:rPr lang="en-US" sz="2400" i="1" dirty="0" smtClean="0"/>
              <a:t>___  In line 7, “harassing” most closely means</a:t>
            </a:r>
            <a:endParaRPr lang="en-US" sz="2400" dirty="0" smtClean="0"/>
          </a:p>
          <a:p>
            <a:pPr>
              <a:buNone/>
            </a:pPr>
            <a:r>
              <a:rPr lang="en-US" sz="2400" i="1" dirty="0" smtClean="0"/>
              <a:t> </a:t>
            </a:r>
            <a:endParaRPr lang="en-US" sz="2400" dirty="0" smtClean="0"/>
          </a:p>
          <a:p>
            <a:pPr>
              <a:buNone/>
            </a:pPr>
            <a:r>
              <a:rPr lang="en-US" sz="2400" i="1" dirty="0" smtClean="0"/>
              <a:t>___  The author suggest that athletes</a:t>
            </a:r>
            <a:endParaRPr lang="en-US" sz="2400" dirty="0" smtClean="0"/>
          </a:p>
          <a:p>
            <a:pPr>
              <a:buNone/>
            </a:pPr>
            <a:r>
              <a:rPr lang="en-US" sz="2400" i="1" dirty="0" smtClean="0"/>
              <a:t>	</a:t>
            </a:r>
            <a:endParaRPr lang="en-US" sz="2400" dirty="0" smtClean="0"/>
          </a:p>
          <a:p>
            <a:pPr>
              <a:buNone/>
            </a:pPr>
            <a:r>
              <a:rPr lang="en-US" sz="2400" i="1" dirty="0" smtClean="0"/>
              <a:t>___  The “Good Walk Spoiled” (line 32) most likely refers to a</a:t>
            </a:r>
            <a:endParaRPr lang="en-US" sz="2400" dirty="0" smtClean="0"/>
          </a:p>
          <a:p>
            <a:pPr>
              <a:buNone/>
            </a:pPr>
            <a:r>
              <a:rPr lang="en-US" sz="2400" i="1" dirty="0" smtClean="0"/>
              <a:t> </a:t>
            </a:r>
            <a:endParaRPr lang="en-US" sz="2400" dirty="0" smtClean="0"/>
          </a:p>
          <a:p>
            <a:pPr>
              <a:buNone/>
            </a:pPr>
            <a:r>
              <a:rPr lang="en-US" sz="2400" i="1" dirty="0" smtClean="0"/>
              <a:t>___  In paragraph 4, the author argues that dancing helps the elderly of America by</a:t>
            </a:r>
            <a:endParaRPr lang="en-US" sz="2400" dirty="0" smtClean="0"/>
          </a:p>
          <a:p>
            <a:pPr eaLnBrk="1" hangingPunct="1">
              <a:lnSpc>
                <a:spcPct val="90000"/>
              </a:lnSpc>
              <a:buFontTx/>
              <a:buNone/>
            </a:pPr>
            <a:endParaRPr lang="en-US" sz="2400" b="1" dirty="0" smtClean="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81000"/>
            <a:ext cx="8382000" cy="1143000"/>
          </a:xfrm>
        </p:spPr>
        <p:txBody>
          <a:bodyPr/>
          <a:lstStyle/>
          <a:p>
            <a:pPr algn="l" eaLnBrk="1" hangingPunct="1"/>
            <a:r>
              <a:rPr lang="en-US" sz="3300" b="1" dirty="0" smtClean="0"/>
              <a:t>Further Info on the Types of Questions</a:t>
            </a:r>
          </a:p>
        </p:txBody>
      </p:sp>
      <p:sp>
        <p:nvSpPr>
          <p:cNvPr id="24579" name="Rectangle 3"/>
          <p:cNvSpPr>
            <a:spLocks noGrp="1" noChangeArrowheads="1"/>
          </p:cNvSpPr>
          <p:nvPr>
            <p:ph type="body" idx="1"/>
          </p:nvPr>
        </p:nvSpPr>
        <p:spPr/>
        <p:txBody>
          <a:bodyPr/>
          <a:lstStyle/>
          <a:p>
            <a:pPr eaLnBrk="1" hangingPunct="1">
              <a:buFontTx/>
              <a:buNone/>
            </a:pPr>
            <a:r>
              <a:rPr lang="en-US" sz="2400" dirty="0" smtClean="0"/>
              <a:t>There are two main types of questions in R.C:</a:t>
            </a:r>
          </a:p>
          <a:p>
            <a:pPr eaLnBrk="1" hangingPunct="1">
              <a:buFontTx/>
              <a:buNone/>
            </a:pPr>
            <a:r>
              <a:rPr lang="en-US" dirty="0" smtClean="0"/>
              <a:t>		</a:t>
            </a:r>
            <a:r>
              <a:rPr lang="en-US" sz="2400" b="1" dirty="0" smtClean="0"/>
              <a:t>1.  Comprehension </a:t>
            </a:r>
          </a:p>
          <a:p>
            <a:pPr eaLnBrk="1" hangingPunct="1">
              <a:buFontTx/>
              <a:buNone/>
            </a:pPr>
            <a:r>
              <a:rPr lang="en-US" sz="2400" b="1" dirty="0" smtClean="0"/>
              <a:t>		2.  Reasoning</a:t>
            </a:r>
          </a:p>
          <a:p>
            <a:pPr eaLnBrk="1" hangingPunct="1">
              <a:buFontTx/>
              <a:buNone/>
            </a:pPr>
            <a:endParaRPr lang="en-US" sz="2400" b="1" dirty="0" smtClean="0"/>
          </a:p>
          <a:p>
            <a:pPr eaLnBrk="1" hangingPunct="1">
              <a:buFontTx/>
              <a:buNone/>
            </a:pPr>
            <a:r>
              <a:rPr lang="en-US" sz="2400" dirty="0" smtClean="0"/>
              <a:t>Reading comprehension questions do not have O.O.D.</a:t>
            </a:r>
          </a:p>
          <a:p>
            <a:pPr eaLnBrk="1" hangingPunct="1">
              <a:buFontTx/>
              <a:buNone/>
            </a:pPr>
            <a:endParaRPr lang="en-US" sz="2400" dirty="0" smtClean="0"/>
          </a:p>
          <a:p>
            <a:pPr eaLnBrk="1" hangingPunct="1">
              <a:buFontTx/>
              <a:buNone/>
            </a:pPr>
            <a:r>
              <a:rPr lang="en-US" sz="2400" dirty="0" smtClean="0"/>
              <a:t>Always answer questions in </a:t>
            </a:r>
            <a:r>
              <a:rPr lang="en-US" sz="2400" b="1" u="sng" dirty="0" smtClean="0"/>
              <a:t>Specific to General</a:t>
            </a:r>
            <a:r>
              <a:rPr lang="en-US" sz="2400" dirty="0" smtClean="0"/>
              <a:t> order!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81000"/>
            <a:ext cx="5181600" cy="944563"/>
          </a:xfrm>
        </p:spPr>
        <p:txBody>
          <a:bodyPr/>
          <a:lstStyle/>
          <a:p>
            <a:pPr algn="l" eaLnBrk="1" hangingPunct="1"/>
            <a:r>
              <a:rPr lang="en-US" sz="3600" b="1" dirty="0" smtClean="0"/>
              <a:t>Literal Comprehension</a:t>
            </a:r>
          </a:p>
        </p:txBody>
      </p:sp>
      <p:sp>
        <p:nvSpPr>
          <p:cNvPr id="25603" name="Rectangle 3"/>
          <p:cNvSpPr>
            <a:spLocks noGrp="1" noChangeArrowheads="1"/>
          </p:cNvSpPr>
          <p:nvPr>
            <p:ph type="body" idx="1"/>
          </p:nvPr>
        </p:nvSpPr>
        <p:spPr/>
        <p:txBody>
          <a:bodyPr/>
          <a:lstStyle/>
          <a:p>
            <a:pPr eaLnBrk="1" hangingPunct="1">
              <a:lnSpc>
                <a:spcPct val="90000"/>
              </a:lnSpc>
              <a:buFontTx/>
              <a:buNone/>
              <a:defRPr/>
            </a:pPr>
            <a:r>
              <a:rPr lang="en-US" sz="2400" dirty="0" smtClean="0"/>
              <a:t>Literal comprehension questions ask what the </a:t>
            </a:r>
            <a:r>
              <a:rPr lang="en-US" sz="2400" b="1" i="1" u="sng" dirty="0" smtClean="0"/>
              <a:t>passage</a:t>
            </a:r>
            <a:r>
              <a:rPr lang="en-US" sz="2400" dirty="0" smtClean="0"/>
              <a:t> says or means</a:t>
            </a:r>
          </a:p>
          <a:p>
            <a:pPr eaLnBrk="1" hangingPunct="1">
              <a:lnSpc>
                <a:spcPct val="90000"/>
              </a:lnSpc>
              <a:buFontTx/>
              <a:buNone/>
              <a:defRPr/>
            </a:pPr>
            <a:endParaRPr lang="en-US" sz="2400" dirty="0" smtClean="0"/>
          </a:p>
          <a:p>
            <a:pPr eaLnBrk="1" hangingPunct="1">
              <a:lnSpc>
                <a:spcPct val="90000"/>
              </a:lnSpc>
              <a:buFontTx/>
              <a:buNone/>
              <a:defRPr/>
            </a:pPr>
            <a:r>
              <a:rPr lang="en-US" sz="2400" dirty="0" smtClean="0"/>
              <a:t>Always do these first!</a:t>
            </a:r>
          </a:p>
          <a:p>
            <a:pPr eaLnBrk="1" hangingPunct="1">
              <a:lnSpc>
                <a:spcPct val="90000"/>
              </a:lnSpc>
              <a:buFontTx/>
              <a:buNone/>
              <a:defRPr/>
            </a:pPr>
            <a:endParaRPr lang="en-US" sz="2400" dirty="0" smtClean="0"/>
          </a:p>
          <a:p>
            <a:pPr eaLnBrk="1" hangingPunct="1">
              <a:lnSpc>
                <a:spcPct val="90000"/>
              </a:lnSpc>
              <a:buFontTx/>
              <a:buNone/>
              <a:defRPr/>
            </a:pPr>
            <a:r>
              <a:rPr lang="en-US" sz="2400" dirty="0" smtClean="0"/>
              <a:t>These questions include:</a:t>
            </a:r>
          </a:p>
          <a:p>
            <a:pPr marL="457200" indent="-457200" eaLnBrk="1" hangingPunct="1">
              <a:lnSpc>
                <a:spcPct val="90000"/>
              </a:lnSpc>
              <a:buFont typeface="+mj-lt"/>
              <a:buAutoNum type="arabicPeriod"/>
              <a:defRPr/>
            </a:pPr>
            <a:r>
              <a:rPr lang="en-US" sz="2400" dirty="0" smtClean="0"/>
              <a:t>	</a:t>
            </a:r>
            <a:r>
              <a:rPr lang="en-US" sz="2400" b="1" dirty="0" smtClean="0">
                <a:solidFill>
                  <a:schemeClr val="accent2">
                    <a:lumMod val="75000"/>
                  </a:schemeClr>
                </a:solidFill>
              </a:rPr>
              <a:t>Line Reference Questions</a:t>
            </a:r>
          </a:p>
          <a:p>
            <a:pPr marL="457200" indent="-457200" eaLnBrk="1" hangingPunct="1">
              <a:lnSpc>
                <a:spcPct val="90000"/>
              </a:lnSpc>
              <a:buFont typeface="+mj-lt"/>
              <a:buAutoNum type="arabicPeriod"/>
              <a:defRPr/>
            </a:pPr>
            <a:r>
              <a:rPr lang="en-US" sz="2400" b="1" dirty="0" smtClean="0">
                <a:solidFill>
                  <a:schemeClr val="accent2">
                    <a:lumMod val="75000"/>
                  </a:schemeClr>
                </a:solidFill>
              </a:rPr>
              <a:t>	Lead-phrase Questions</a:t>
            </a:r>
          </a:p>
          <a:p>
            <a:pPr marL="457200" indent="-457200" eaLnBrk="1" hangingPunct="1">
              <a:lnSpc>
                <a:spcPct val="90000"/>
              </a:lnSpc>
              <a:buFont typeface="+mj-lt"/>
              <a:buAutoNum type="arabicPeriod"/>
              <a:defRPr/>
            </a:pPr>
            <a:r>
              <a:rPr lang="en-US" sz="2400" b="1" dirty="0" smtClean="0">
                <a:solidFill>
                  <a:schemeClr val="accent2">
                    <a:lumMod val="75000"/>
                  </a:schemeClr>
                </a:solidFill>
              </a:rPr>
              <a:t>	Vocabulary-in-Context Questions</a:t>
            </a:r>
          </a:p>
          <a:p>
            <a:pPr eaLnBrk="1" hangingPunct="1">
              <a:lnSpc>
                <a:spcPct val="90000"/>
              </a:lnSpc>
              <a:buFontTx/>
              <a:buNone/>
              <a:defRPr/>
            </a:pPr>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71600" y="4114800"/>
            <a:ext cx="6400800" cy="1470025"/>
          </a:xfrm>
        </p:spPr>
        <p:txBody>
          <a:bodyPr/>
          <a:lstStyle/>
          <a:p>
            <a:pPr eaLnBrk="1" hangingPunct="1"/>
            <a:r>
              <a:rPr lang="en-US" b="1" dirty="0" smtClean="0"/>
              <a:t>ACT Reading</a:t>
            </a:r>
          </a:p>
        </p:txBody>
      </p:sp>
      <p:pic>
        <p:nvPicPr>
          <p:cNvPr id="3075" name="Picture 4" descr="SST_theLogo copy1.eps"/>
          <p:cNvPicPr>
            <a:picLocks noChangeAspect="1"/>
          </p:cNvPicPr>
          <p:nvPr/>
        </p:nvPicPr>
        <p:blipFill>
          <a:blip r:embed="rId2" cstate="print"/>
          <a:srcRect/>
          <a:stretch>
            <a:fillRect/>
          </a:stretch>
        </p:blipFill>
        <p:spPr bwMode="auto">
          <a:xfrm>
            <a:off x="2743200" y="1371600"/>
            <a:ext cx="3444875" cy="3001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304800"/>
            <a:ext cx="5867400" cy="944563"/>
          </a:xfrm>
        </p:spPr>
        <p:txBody>
          <a:bodyPr/>
          <a:lstStyle/>
          <a:p>
            <a:pPr algn="l" eaLnBrk="1" hangingPunct="1"/>
            <a:r>
              <a:rPr lang="en-US" sz="3600" b="1" dirty="0" smtClean="0"/>
              <a:t>Line Reference Questions</a:t>
            </a:r>
          </a:p>
        </p:txBody>
      </p:sp>
      <p:sp>
        <p:nvSpPr>
          <p:cNvPr id="26627" name="Rectangle 3"/>
          <p:cNvSpPr>
            <a:spLocks noGrp="1" noChangeArrowheads="1"/>
          </p:cNvSpPr>
          <p:nvPr>
            <p:ph type="body" idx="1"/>
          </p:nvPr>
        </p:nvSpPr>
        <p:spPr>
          <a:xfrm>
            <a:off x="457200" y="1447800"/>
            <a:ext cx="8229600" cy="4953000"/>
          </a:xfrm>
        </p:spPr>
        <p:txBody>
          <a:bodyPr/>
          <a:lstStyle/>
          <a:p>
            <a:pPr eaLnBrk="1" hangingPunct="1">
              <a:lnSpc>
                <a:spcPct val="80000"/>
              </a:lnSpc>
              <a:buFontTx/>
              <a:buNone/>
            </a:pPr>
            <a:r>
              <a:rPr lang="en-US" sz="2400" smtClean="0"/>
              <a:t>Look for questions that have a line numbers</a:t>
            </a:r>
          </a:p>
          <a:p>
            <a:pPr eaLnBrk="1" hangingPunct="1">
              <a:lnSpc>
                <a:spcPct val="80000"/>
              </a:lnSpc>
              <a:buFontTx/>
              <a:buNone/>
            </a:pPr>
            <a:endParaRPr lang="en-US" sz="2400" smtClean="0"/>
          </a:p>
          <a:p>
            <a:pPr eaLnBrk="1" hangingPunct="1">
              <a:lnSpc>
                <a:spcPct val="80000"/>
              </a:lnSpc>
              <a:buFontTx/>
              <a:buNone/>
            </a:pPr>
            <a:r>
              <a:rPr lang="en-US" sz="2400" smtClean="0"/>
              <a:t>These will usually signify a comprehension question!</a:t>
            </a:r>
          </a:p>
          <a:p>
            <a:pPr eaLnBrk="1" hangingPunct="1">
              <a:lnSpc>
                <a:spcPct val="80000"/>
              </a:lnSpc>
              <a:buFontTx/>
              <a:buNone/>
            </a:pPr>
            <a:endParaRPr lang="en-US" sz="2400" smtClean="0"/>
          </a:p>
          <a:p>
            <a:pPr eaLnBrk="1" hangingPunct="1">
              <a:lnSpc>
                <a:spcPct val="80000"/>
              </a:lnSpc>
              <a:buFontTx/>
              <a:buNone/>
            </a:pPr>
            <a:r>
              <a:rPr lang="en-US" sz="2400" smtClean="0"/>
              <a:t>Make sure to read a few lines before and after to understand the context</a:t>
            </a:r>
          </a:p>
          <a:p>
            <a:pPr eaLnBrk="1" hangingPunct="1">
              <a:lnSpc>
                <a:spcPct val="80000"/>
              </a:lnSpc>
              <a:buFontTx/>
              <a:buNone/>
            </a:pPr>
            <a:endParaRPr lang="en-US" sz="2400" smtClean="0"/>
          </a:p>
          <a:p>
            <a:pPr eaLnBrk="1" hangingPunct="1">
              <a:lnSpc>
                <a:spcPct val="80000"/>
              </a:lnSpc>
              <a:buFontTx/>
              <a:buNone/>
            </a:pPr>
            <a:r>
              <a:rPr lang="en-US" sz="2400" b="1" u="sng" smtClean="0"/>
              <a:t>Cover </a:t>
            </a:r>
            <a:r>
              <a:rPr lang="en-US" sz="2400" smtClean="0"/>
              <a:t>the answers and </a:t>
            </a:r>
            <a:r>
              <a:rPr lang="en-US" sz="2400" b="1" u="sng" smtClean="0"/>
              <a:t>predict</a:t>
            </a:r>
            <a:r>
              <a:rPr lang="en-US" sz="2400" smtClean="0"/>
              <a:t> whenever possible!</a:t>
            </a:r>
          </a:p>
          <a:p>
            <a:pPr eaLnBrk="1" hangingPunct="1">
              <a:lnSpc>
                <a:spcPct val="80000"/>
              </a:lnSpc>
              <a:buFontTx/>
              <a:buNone/>
            </a:pPr>
            <a:endParaRPr lang="en-US" sz="2400" smtClean="0"/>
          </a:p>
          <a:p>
            <a:pPr eaLnBrk="1" hangingPunct="1">
              <a:lnSpc>
                <a:spcPct val="80000"/>
              </a:lnSpc>
              <a:buFontTx/>
              <a:buNone/>
            </a:pPr>
            <a:r>
              <a:rPr lang="en-US" sz="2400" b="1" smtClean="0"/>
              <a:t>Example:</a:t>
            </a:r>
          </a:p>
          <a:p>
            <a:pPr eaLnBrk="1" hangingPunct="1">
              <a:lnSpc>
                <a:spcPct val="80000"/>
              </a:lnSpc>
              <a:buFontTx/>
              <a:buNone/>
            </a:pPr>
            <a:endParaRPr lang="en-US" sz="2400" smtClean="0"/>
          </a:p>
          <a:p>
            <a:pPr eaLnBrk="1" hangingPunct="1">
              <a:lnSpc>
                <a:spcPct val="80000"/>
              </a:lnSpc>
              <a:buFontTx/>
              <a:buNone/>
            </a:pPr>
            <a:r>
              <a:rPr lang="en-US" sz="2400" smtClean="0"/>
              <a:t>In lines 23-24, the main character’s primary concern 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457200"/>
            <a:ext cx="5105400" cy="944563"/>
          </a:xfrm>
        </p:spPr>
        <p:txBody>
          <a:bodyPr/>
          <a:lstStyle/>
          <a:p>
            <a:pPr algn="l" eaLnBrk="1" hangingPunct="1"/>
            <a:r>
              <a:rPr lang="en-US" sz="3600" b="1" dirty="0" smtClean="0"/>
              <a:t>Vocabulary in Context</a:t>
            </a:r>
          </a:p>
        </p:txBody>
      </p:sp>
      <p:sp>
        <p:nvSpPr>
          <p:cNvPr id="27651" name="Rectangle 3"/>
          <p:cNvSpPr>
            <a:spLocks noGrp="1" noChangeArrowheads="1"/>
          </p:cNvSpPr>
          <p:nvPr>
            <p:ph type="body" idx="1"/>
          </p:nvPr>
        </p:nvSpPr>
        <p:spPr/>
        <p:txBody>
          <a:bodyPr/>
          <a:lstStyle/>
          <a:p>
            <a:pPr eaLnBrk="1" hangingPunct="1">
              <a:lnSpc>
                <a:spcPct val="90000"/>
              </a:lnSpc>
              <a:buFontTx/>
              <a:buNone/>
              <a:defRPr/>
            </a:pPr>
            <a:r>
              <a:rPr lang="en-US" sz="2400" b="1" dirty="0" smtClean="0">
                <a:solidFill>
                  <a:schemeClr val="accent1">
                    <a:lumMod val="50000"/>
                  </a:schemeClr>
                </a:solidFill>
              </a:rPr>
              <a:t>Always solve these first!</a:t>
            </a:r>
          </a:p>
          <a:p>
            <a:pPr eaLnBrk="1" hangingPunct="1">
              <a:lnSpc>
                <a:spcPct val="90000"/>
              </a:lnSpc>
              <a:buFontTx/>
              <a:buNone/>
              <a:defRPr/>
            </a:pPr>
            <a:endParaRPr lang="en-US" sz="2400" dirty="0" smtClean="0"/>
          </a:p>
          <a:p>
            <a:pPr eaLnBrk="1" hangingPunct="1">
              <a:lnSpc>
                <a:spcPct val="90000"/>
              </a:lnSpc>
              <a:buFontTx/>
              <a:buNone/>
              <a:defRPr/>
            </a:pPr>
            <a:r>
              <a:rPr lang="en-US" sz="2400" dirty="0" smtClean="0"/>
              <a:t>Example: </a:t>
            </a:r>
          </a:p>
          <a:p>
            <a:pPr eaLnBrk="1" hangingPunct="1">
              <a:lnSpc>
                <a:spcPct val="90000"/>
              </a:lnSpc>
              <a:buFontTx/>
              <a:buNone/>
              <a:defRPr/>
            </a:pPr>
            <a:r>
              <a:rPr lang="en-US" sz="2400" i="1" dirty="0" smtClean="0"/>
              <a:t>In line 25, the word “</a:t>
            </a:r>
            <a:r>
              <a:rPr lang="en-US" sz="2400" b="1" i="1" dirty="0" smtClean="0"/>
              <a:t>spell</a:t>
            </a:r>
            <a:r>
              <a:rPr lang="en-US" sz="2400" i="1" dirty="0" smtClean="0"/>
              <a:t>” most nearly means</a:t>
            </a:r>
            <a:r>
              <a:rPr lang="en-US" sz="2400" dirty="0" smtClean="0"/>
              <a:t>?</a:t>
            </a:r>
          </a:p>
          <a:p>
            <a:pPr eaLnBrk="1" hangingPunct="1">
              <a:lnSpc>
                <a:spcPct val="90000"/>
              </a:lnSpc>
              <a:buFontTx/>
              <a:buNone/>
              <a:defRPr/>
            </a:pPr>
            <a:endParaRPr lang="en-US" sz="2400" dirty="0" smtClean="0"/>
          </a:p>
          <a:p>
            <a:pPr eaLnBrk="1" hangingPunct="1">
              <a:lnSpc>
                <a:spcPct val="90000"/>
              </a:lnSpc>
              <a:buFontTx/>
              <a:buNone/>
              <a:defRPr/>
            </a:pPr>
            <a:r>
              <a:rPr lang="en-US" sz="2400" dirty="0" smtClean="0"/>
              <a:t>They will ask you about words that have multiple meanings</a:t>
            </a:r>
          </a:p>
          <a:p>
            <a:pPr eaLnBrk="1" hangingPunct="1">
              <a:lnSpc>
                <a:spcPct val="90000"/>
              </a:lnSpc>
              <a:buFontTx/>
              <a:buNone/>
              <a:defRPr/>
            </a:pPr>
            <a:endParaRPr lang="en-US" sz="2400" dirty="0" smtClean="0"/>
          </a:p>
          <a:p>
            <a:pPr eaLnBrk="1" hangingPunct="1">
              <a:lnSpc>
                <a:spcPct val="90000"/>
              </a:lnSpc>
              <a:buFontTx/>
              <a:buNone/>
              <a:defRPr/>
            </a:pPr>
            <a:r>
              <a:rPr lang="en-US" sz="2400" b="1" i="1" dirty="0" smtClean="0">
                <a:solidFill>
                  <a:srgbClr val="FFC000"/>
                </a:solidFill>
              </a:rPr>
              <a:t>Treat these questions like </a:t>
            </a:r>
            <a:r>
              <a:rPr lang="en-US" sz="2400" b="1" i="1" u="sng" dirty="0" smtClean="0">
                <a:solidFill>
                  <a:srgbClr val="FFC000"/>
                </a:solidFill>
              </a:rPr>
              <a:t>Sentence Completions!</a:t>
            </a:r>
          </a:p>
          <a:p>
            <a:pPr eaLnBrk="1" hangingPunct="1">
              <a:lnSpc>
                <a:spcPct val="90000"/>
              </a:lnSpc>
              <a:buFontTx/>
              <a:buNone/>
              <a:defRPr/>
            </a:pP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28600"/>
            <a:ext cx="6705600" cy="1143000"/>
          </a:xfrm>
        </p:spPr>
        <p:txBody>
          <a:bodyPr/>
          <a:lstStyle/>
          <a:p>
            <a:pPr algn="l" eaLnBrk="1" hangingPunct="1"/>
            <a:r>
              <a:rPr lang="en-US" sz="3600" b="1" dirty="0" smtClean="0"/>
              <a:t>Steps to solve VIC Questions:</a:t>
            </a:r>
          </a:p>
        </p:txBody>
      </p:sp>
      <p:sp>
        <p:nvSpPr>
          <p:cNvPr id="28675" name="Rectangle 3"/>
          <p:cNvSpPr>
            <a:spLocks noGrp="1" noChangeArrowheads="1"/>
          </p:cNvSpPr>
          <p:nvPr>
            <p:ph type="body" idx="1"/>
          </p:nvPr>
        </p:nvSpPr>
        <p:spPr>
          <a:xfrm>
            <a:off x="457200" y="1371600"/>
            <a:ext cx="8305800" cy="5257800"/>
          </a:xfrm>
        </p:spPr>
        <p:txBody>
          <a:bodyPr/>
          <a:lstStyle/>
          <a:p>
            <a:pPr eaLnBrk="1" hangingPunct="1">
              <a:buFontTx/>
              <a:buNone/>
            </a:pPr>
            <a:r>
              <a:rPr lang="en-US" sz="2800" b="1" smtClean="0"/>
              <a:t>Step 1:</a:t>
            </a:r>
          </a:p>
          <a:p>
            <a:pPr eaLnBrk="1" hangingPunct="1">
              <a:buFontTx/>
              <a:buNone/>
            </a:pPr>
            <a:r>
              <a:rPr lang="en-US" sz="2400" b="1" smtClean="0">
                <a:solidFill>
                  <a:srgbClr val="C00000"/>
                </a:solidFill>
              </a:rPr>
              <a:t>Go to the passage and cross-out the word</a:t>
            </a:r>
          </a:p>
          <a:p>
            <a:pPr eaLnBrk="1" hangingPunct="1">
              <a:buFontTx/>
              <a:buNone/>
            </a:pPr>
            <a:r>
              <a:rPr lang="en-US" sz="2800" b="1" smtClean="0"/>
              <a:t>Step 2:</a:t>
            </a:r>
          </a:p>
          <a:p>
            <a:pPr eaLnBrk="1" hangingPunct="1">
              <a:buFontTx/>
              <a:buNone/>
            </a:pPr>
            <a:r>
              <a:rPr lang="en-US" sz="2400" b="1" smtClean="0">
                <a:solidFill>
                  <a:srgbClr val="C00000"/>
                </a:solidFill>
              </a:rPr>
              <a:t>Read the surrounding lines to understand the context</a:t>
            </a:r>
          </a:p>
          <a:p>
            <a:pPr eaLnBrk="1" hangingPunct="1">
              <a:buFontTx/>
              <a:buNone/>
            </a:pPr>
            <a:r>
              <a:rPr lang="en-US" sz="2800" b="1" smtClean="0"/>
              <a:t>Step 3:</a:t>
            </a:r>
          </a:p>
          <a:p>
            <a:pPr eaLnBrk="1" hangingPunct="1">
              <a:buFontTx/>
              <a:buNone/>
            </a:pPr>
            <a:r>
              <a:rPr lang="en-US" sz="2400" b="1" smtClean="0">
                <a:solidFill>
                  <a:srgbClr val="C00000"/>
                </a:solidFill>
              </a:rPr>
              <a:t>Look for clues and triggers to help you predict</a:t>
            </a:r>
          </a:p>
          <a:p>
            <a:pPr eaLnBrk="1" hangingPunct="1">
              <a:buFontTx/>
              <a:buNone/>
            </a:pPr>
            <a:r>
              <a:rPr lang="en-US" sz="2800" b="1" smtClean="0"/>
              <a:t>Step 4:</a:t>
            </a:r>
          </a:p>
          <a:p>
            <a:pPr eaLnBrk="1" hangingPunct="1">
              <a:buFontTx/>
              <a:buNone/>
            </a:pPr>
            <a:r>
              <a:rPr lang="en-US" sz="2400" b="1" smtClean="0">
                <a:solidFill>
                  <a:srgbClr val="C00000"/>
                </a:solidFill>
              </a:rPr>
              <a:t>Write your prediction</a:t>
            </a:r>
          </a:p>
          <a:p>
            <a:pPr eaLnBrk="1" hangingPunct="1">
              <a:buFontTx/>
              <a:buNone/>
            </a:pPr>
            <a:r>
              <a:rPr lang="en-US" sz="2800" b="1" smtClean="0"/>
              <a:t>Step 5:</a:t>
            </a:r>
          </a:p>
          <a:p>
            <a:pPr eaLnBrk="1" hangingPunct="1">
              <a:buFontTx/>
              <a:buNone/>
            </a:pPr>
            <a:r>
              <a:rPr lang="en-US" sz="2400" b="1" smtClean="0">
                <a:solidFill>
                  <a:srgbClr val="C00000"/>
                </a:solidFill>
              </a:rPr>
              <a:t>Use POE to find the answer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228600"/>
            <a:ext cx="8686800" cy="1143000"/>
          </a:xfrm>
        </p:spPr>
        <p:txBody>
          <a:bodyPr/>
          <a:lstStyle/>
          <a:p>
            <a:pPr algn="l" eaLnBrk="1" hangingPunct="1"/>
            <a:r>
              <a:rPr lang="en-US" sz="3600" b="1" dirty="0" smtClean="0"/>
              <a:t>Lead Phrase Questions</a:t>
            </a:r>
          </a:p>
        </p:txBody>
      </p:sp>
      <p:sp>
        <p:nvSpPr>
          <p:cNvPr id="29699" name="Rectangle 3"/>
          <p:cNvSpPr>
            <a:spLocks noGrp="1" noChangeArrowheads="1"/>
          </p:cNvSpPr>
          <p:nvPr>
            <p:ph type="body" idx="1"/>
          </p:nvPr>
        </p:nvSpPr>
        <p:spPr/>
        <p:txBody>
          <a:bodyPr/>
          <a:lstStyle/>
          <a:p>
            <a:pPr eaLnBrk="1" hangingPunct="1">
              <a:lnSpc>
                <a:spcPct val="80000"/>
              </a:lnSpc>
              <a:buFontTx/>
              <a:buNone/>
            </a:pPr>
            <a:r>
              <a:rPr lang="en-US" sz="2400" dirty="0" smtClean="0"/>
              <a:t>Many specific questions, do not contain a line number</a:t>
            </a:r>
          </a:p>
          <a:p>
            <a:pPr eaLnBrk="1" hangingPunct="1">
              <a:lnSpc>
                <a:spcPct val="80000"/>
              </a:lnSpc>
              <a:buFontTx/>
              <a:buNone/>
            </a:pPr>
            <a:endParaRPr lang="en-US" sz="2400" dirty="0" smtClean="0"/>
          </a:p>
          <a:p>
            <a:pPr eaLnBrk="1" hangingPunct="1">
              <a:lnSpc>
                <a:spcPct val="80000"/>
              </a:lnSpc>
              <a:buFontTx/>
              <a:buNone/>
            </a:pPr>
            <a:r>
              <a:rPr lang="en-US" sz="2400" dirty="0" smtClean="0"/>
              <a:t>However, they will have a word or words that will tell you where to go look for the answer!</a:t>
            </a:r>
          </a:p>
          <a:p>
            <a:pPr eaLnBrk="1" hangingPunct="1">
              <a:lnSpc>
                <a:spcPct val="80000"/>
              </a:lnSpc>
              <a:buFontTx/>
              <a:buNone/>
            </a:pPr>
            <a:endParaRPr lang="en-US" sz="2400" dirty="0" smtClean="0"/>
          </a:p>
          <a:p>
            <a:pPr eaLnBrk="1" hangingPunct="1">
              <a:lnSpc>
                <a:spcPct val="80000"/>
              </a:lnSpc>
              <a:buFontTx/>
              <a:buNone/>
            </a:pPr>
            <a:r>
              <a:rPr lang="en-US" sz="2400" dirty="0" smtClean="0"/>
              <a:t>Always </a:t>
            </a:r>
            <a:r>
              <a:rPr lang="en-US" sz="2400" b="1" u="sng" dirty="0" smtClean="0"/>
              <a:t>Circle</a:t>
            </a:r>
            <a:r>
              <a:rPr lang="en-US" sz="2400" dirty="0" smtClean="0"/>
              <a:t> lead word(s) in the questions!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381000"/>
            <a:ext cx="5562600" cy="868363"/>
          </a:xfrm>
        </p:spPr>
        <p:txBody>
          <a:bodyPr/>
          <a:lstStyle/>
          <a:p>
            <a:pPr algn="l" eaLnBrk="1" hangingPunct="1"/>
            <a:r>
              <a:rPr lang="en-US" sz="3600" b="1" dirty="0" smtClean="0"/>
              <a:t>Reasoning Questions:</a:t>
            </a:r>
          </a:p>
        </p:txBody>
      </p:sp>
      <p:sp>
        <p:nvSpPr>
          <p:cNvPr id="30723" name="Rectangle 3"/>
          <p:cNvSpPr>
            <a:spLocks noGrp="1" noChangeArrowheads="1"/>
          </p:cNvSpPr>
          <p:nvPr>
            <p:ph type="body" idx="1"/>
          </p:nvPr>
        </p:nvSpPr>
        <p:spPr/>
        <p:txBody>
          <a:bodyPr/>
          <a:lstStyle/>
          <a:p>
            <a:pPr eaLnBrk="1" hangingPunct="1">
              <a:lnSpc>
                <a:spcPct val="90000"/>
              </a:lnSpc>
              <a:buFontTx/>
              <a:buNone/>
            </a:pPr>
            <a:r>
              <a:rPr lang="en-US" sz="2400" smtClean="0"/>
              <a:t>Reasoning Questions ask what the </a:t>
            </a:r>
            <a:r>
              <a:rPr lang="en-US" sz="2400" b="1" u="sng" smtClean="0"/>
              <a:t>Author</a:t>
            </a:r>
            <a:r>
              <a:rPr lang="en-US" sz="2400" smtClean="0"/>
              <a:t> says or means</a:t>
            </a:r>
          </a:p>
          <a:p>
            <a:pPr eaLnBrk="1" hangingPunct="1">
              <a:lnSpc>
                <a:spcPct val="90000"/>
              </a:lnSpc>
              <a:buFontTx/>
              <a:buNone/>
            </a:pPr>
            <a:endParaRPr lang="en-US" sz="2400" smtClean="0"/>
          </a:p>
          <a:p>
            <a:pPr eaLnBrk="1" hangingPunct="1">
              <a:lnSpc>
                <a:spcPct val="90000"/>
              </a:lnSpc>
              <a:buFontTx/>
              <a:buNone/>
            </a:pPr>
            <a:r>
              <a:rPr lang="en-US" sz="2400" smtClean="0"/>
              <a:t>You will first have to find the info in the passage, and then understand how or why it is used</a:t>
            </a:r>
          </a:p>
          <a:p>
            <a:pPr eaLnBrk="1" hangingPunct="1">
              <a:lnSpc>
                <a:spcPct val="90000"/>
              </a:lnSpc>
              <a:buFontTx/>
              <a:buNone/>
            </a:pPr>
            <a:endParaRPr lang="en-US" sz="2400" smtClean="0"/>
          </a:p>
          <a:p>
            <a:pPr eaLnBrk="1" hangingPunct="1">
              <a:lnSpc>
                <a:spcPct val="90000"/>
              </a:lnSpc>
              <a:buFontTx/>
              <a:buNone/>
            </a:pPr>
            <a:r>
              <a:rPr lang="en-US" sz="2400" smtClean="0"/>
              <a:t>Only answer these questions </a:t>
            </a:r>
            <a:r>
              <a:rPr lang="en-US" sz="2400" i="1" smtClean="0"/>
              <a:t>AFTER</a:t>
            </a:r>
            <a:r>
              <a:rPr lang="en-US" sz="2400" smtClean="0"/>
              <a:t> you have completed all comprehension questions</a:t>
            </a:r>
          </a:p>
          <a:p>
            <a:pPr eaLnBrk="1" hangingPunct="1">
              <a:lnSpc>
                <a:spcPct val="90000"/>
              </a:lnSpc>
              <a:buFontTx/>
              <a:buNone/>
            </a:pPr>
            <a:endParaRPr lang="en-US" b="1" smtClean="0">
              <a:solidFill>
                <a:srgbClr val="0070C0"/>
              </a:solidFill>
            </a:endParaRPr>
          </a:p>
          <a:p>
            <a:pPr algn="ctr" eaLnBrk="1" hangingPunct="1">
              <a:lnSpc>
                <a:spcPct val="90000"/>
              </a:lnSpc>
              <a:buFontTx/>
              <a:buNone/>
            </a:pPr>
            <a:r>
              <a:rPr lang="en-US" b="1" u="sng" smtClean="0">
                <a:solidFill>
                  <a:srgbClr val="0070C0"/>
                </a:solidFill>
              </a:rPr>
              <a:t>Cover</a:t>
            </a:r>
            <a:r>
              <a:rPr lang="en-US" b="1" smtClean="0">
                <a:solidFill>
                  <a:srgbClr val="0070C0"/>
                </a:solidFill>
              </a:rPr>
              <a:t> the answers </a:t>
            </a:r>
          </a:p>
          <a:p>
            <a:pPr algn="ctr" eaLnBrk="1" hangingPunct="1">
              <a:lnSpc>
                <a:spcPct val="90000"/>
              </a:lnSpc>
              <a:buFontTx/>
              <a:buNone/>
            </a:pPr>
            <a:r>
              <a:rPr lang="en-US" b="1" smtClean="0">
                <a:solidFill>
                  <a:srgbClr val="0070C0"/>
                </a:solidFill>
              </a:rPr>
              <a:t>and </a:t>
            </a:r>
          </a:p>
          <a:p>
            <a:pPr algn="ctr" eaLnBrk="1" hangingPunct="1">
              <a:lnSpc>
                <a:spcPct val="90000"/>
              </a:lnSpc>
              <a:buFontTx/>
              <a:buNone/>
            </a:pPr>
            <a:r>
              <a:rPr lang="en-US" b="1" u="sng" smtClean="0">
                <a:solidFill>
                  <a:srgbClr val="0070C0"/>
                </a:solidFill>
              </a:rPr>
              <a:t>predict</a:t>
            </a:r>
            <a:r>
              <a:rPr lang="en-US" b="1" smtClean="0">
                <a:solidFill>
                  <a:srgbClr val="0070C0"/>
                </a:solidFill>
              </a:rPr>
              <a:t> whenever possible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381000"/>
            <a:ext cx="4800600" cy="1143000"/>
          </a:xfrm>
        </p:spPr>
        <p:txBody>
          <a:bodyPr/>
          <a:lstStyle/>
          <a:p>
            <a:pPr algn="l" eaLnBrk="1" hangingPunct="1"/>
            <a:r>
              <a:rPr lang="en-US" sz="3600" b="1" dirty="0" smtClean="0"/>
              <a:t>Weaken/Strengthen</a:t>
            </a:r>
          </a:p>
        </p:txBody>
      </p:sp>
      <p:sp>
        <p:nvSpPr>
          <p:cNvPr id="35843" name="Rectangle 3"/>
          <p:cNvSpPr>
            <a:spLocks noGrp="1" noChangeArrowheads="1"/>
          </p:cNvSpPr>
          <p:nvPr>
            <p:ph type="body" idx="1"/>
          </p:nvPr>
        </p:nvSpPr>
        <p:spPr/>
        <p:txBody>
          <a:bodyPr/>
          <a:lstStyle/>
          <a:p>
            <a:pPr eaLnBrk="1" hangingPunct="1">
              <a:buFontTx/>
              <a:buNone/>
            </a:pPr>
            <a:r>
              <a:rPr lang="en-US" sz="2400" dirty="0" smtClean="0"/>
              <a:t>If an ACT passage contains an </a:t>
            </a:r>
            <a:r>
              <a:rPr lang="en-US" sz="2400" b="1" u="sng" dirty="0" smtClean="0"/>
              <a:t>argument</a:t>
            </a:r>
            <a:r>
              <a:rPr lang="en-US" sz="2400" dirty="0" smtClean="0"/>
              <a:t>, you will be asked about how this argument could be made better or made worse</a:t>
            </a:r>
          </a:p>
          <a:p>
            <a:pPr eaLnBrk="1" hangingPunct="1">
              <a:buFontTx/>
              <a:buNone/>
            </a:pPr>
            <a:endParaRPr lang="en-US" sz="2400" dirty="0" smtClean="0"/>
          </a:p>
          <a:p>
            <a:pPr eaLnBrk="1" hangingPunct="1">
              <a:buFontTx/>
              <a:buNone/>
            </a:pPr>
            <a:r>
              <a:rPr lang="en-US" sz="2400" dirty="0" smtClean="0"/>
              <a:t>Use your </a:t>
            </a:r>
            <a:r>
              <a:rPr lang="en-US" sz="2400" b="1" u="sng" dirty="0" smtClean="0"/>
              <a:t>THESIS STATEMENT </a:t>
            </a:r>
            <a:r>
              <a:rPr lang="en-US" sz="2400" dirty="0" smtClean="0"/>
              <a:t>to see whether the answer choices support it or detract from it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57200"/>
            <a:ext cx="5105400" cy="1143000"/>
          </a:xfrm>
        </p:spPr>
        <p:txBody>
          <a:bodyPr/>
          <a:lstStyle/>
          <a:p>
            <a:pPr algn="l" eaLnBrk="1" hangingPunct="1"/>
            <a:r>
              <a:rPr lang="en-US" sz="3600" b="1" dirty="0" smtClean="0"/>
              <a:t>Inference Questions</a:t>
            </a:r>
          </a:p>
        </p:txBody>
      </p:sp>
      <p:sp>
        <p:nvSpPr>
          <p:cNvPr id="36867" name="Rectangle 3"/>
          <p:cNvSpPr>
            <a:spLocks noGrp="1" noChangeArrowheads="1"/>
          </p:cNvSpPr>
          <p:nvPr>
            <p:ph type="body" idx="1"/>
          </p:nvPr>
        </p:nvSpPr>
        <p:spPr/>
        <p:txBody>
          <a:bodyPr/>
          <a:lstStyle/>
          <a:p>
            <a:pPr eaLnBrk="1" hangingPunct="1">
              <a:buFontTx/>
              <a:buNone/>
            </a:pPr>
            <a:r>
              <a:rPr lang="en-US" sz="2400" dirty="0" smtClean="0"/>
              <a:t>An inference is a reasonable conclusion based upon available facts</a:t>
            </a:r>
          </a:p>
          <a:p>
            <a:pPr eaLnBrk="1" hangingPunct="1">
              <a:buFontTx/>
              <a:buNone/>
            </a:pPr>
            <a:endParaRPr lang="en-US" sz="2400" dirty="0" smtClean="0"/>
          </a:p>
          <a:p>
            <a:pPr eaLnBrk="1" hangingPunct="1">
              <a:buFontTx/>
              <a:buNone/>
            </a:pPr>
            <a:r>
              <a:rPr lang="en-US" sz="2400" dirty="0" smtClean="0"/>
              <a:t>For the ACT, make sure to take a </a:t>
            </a:r>
            <a:r>
              <a:rPr lang="en-US" sz="2400" b="1" u="sng" dirty="0" smtClean="0"/>
              <a:t>1-step</a:t>
            </a:r>
            <a:r>
              <a:rPr lang="en-US" sz="2400" dirty="0" smtClean="0"/>
              <a:t> inference</a:t>
            </a:r>
          </a:p>
          <a:p>
            <a:pPr eaLnBrk="1" hangingPunct="1">
              <a:buFontTx/>
              <a:buNone/>
            </a:pPr>
            <a:endParaRPr lang="en-US" sz="2400" dirty="0" smtClean="0"/>
          </a:p>
          <a:p>
            <a:pPr eaLnBrk="1" hangingPunct="1">
              <a:buFontTx/>
              <a:buNone/>
            </a:pPr>
            <a:r>
              <a:rPr lang="en-US" sz="2400" dirty="0" smtClean="0"/>
              <a:t>Remember, the statement must be true only based upon the facts presented in the passage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381000" y="552779"/>
            <a:ext cx="8382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371600" algn="l"/>
                <a:tab pos="2286000" algn="l"/>
                <a:tab pos="3200400" algn="l"/>
                <a:tab pos="4114800" algn="l"/>
                <a:tab pos="4711700" algn="l"/>
              </a:tabLst>
            </a:pPr>
            <a:r>
              <a:rPr kumimoji="0" lang="en-US" altLang="ja-JP" sz="2400" b="0" i="1" u="none" strike="noStrike" cap="none" normalizeH="0" baseline="0" dirty="0" smtClean="0">
                <a:ln>
                  <a:noFill/>
                </a:ln>
                <a:solidFill>
                  <a:schemeClr val="tx1"/>
                </a:solidFill>
                <a:effectLst/>
                <a:latin typeface="+mn-lt"/>
                <a:ea typeface="MS Mincho" pitchFamily="49" charset="-128"/>
                <a:cs typeface="Times New Roman" pitchFamily="18" charset="0"/>
              </a:rPr>
              <a:t>Assume</a:t>
            </a:r>
            <a:r>
              <a:rPr kumimoji="0" lang="en-US" altLang="ja-JP" sz="2400" b="0" i="1" u="none" strike="noStrike" cap="none" normalizeH="0" dirty="0" smtClean="0">
                <a:ln>
                  <a:noFill/>
                </a:ln>
                <a:solidFill>
                  <a:schemeClr val="tx1"/>
                </a:solidFill>
                <a:effectLst/>
                <a:latin typeface="+mn-lt"/>
                <a:ea typeface="MS Mincho" pitchFamily="49" charset="-128"/>
                <a:cs typeface="Times New Roman" pitchFamily="18" charset="0"/>
              </a:rPr>
              <a:t> the passage contains the following statement…</a:t>
            </a:r>
            <a:endParaRPr kumimoji="0" lang="en-US" altLang="ja-JP" sz="2400" b="0" i="1" u="none" strike="noStrike" cap="none" normalizeH="0" baseline="0" dirty="0" smtClean="0">
              <a:ln>
                <a:noFill/>
              </a:ln>
              <a:solidFill>
                <a:schemeClr val="tx1"/>
              </a:solidFill>
              <a:effectLst/>
              <a:latin typeface="+mn-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1371600" algn="l"/>
                <a:tab pos="2286000" algn="l"/>
                <a:tab pos="3200400" algn="l"/>
                <a:tab pos="4114800" algn="l"/>
                <a:tab pos="4711700" algn="l"/>
              </a:tabLst>
            </a:pPr>
            <a:endParaRPr lang="en-US" altLang="ja-JP" sz="2400" i="1" dirty="0" smtClean="0">
              <a:latin typeface="+mn-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1371600" algn="l"/>
                <a:tab pos="2286000" algn="l"/>
                <a:tab pos="3200400" algn="l"/>
                <a:tab pos="4114800" algn="l"/>
                <a:tab pos="4711700" algn="l"/>
              </a:tabLst>
            </a:pPr>
            <a:r>
              <a:rPr kumimoji="0" lang="en-US" altLang="ja-JP" sz="3200" b="1" i="1" u="none" strike="noStrike" cap="none" normalizeH="0" baseline="0" dirty="0" smtClean="0">
                <a:ln>
                  <a:noFill/>
                </a:ln>
                <a:solidFill>
                  <a:srgbClr val="C00000"/>
                </a:solidFill>
                <a:effectLst/>
                <a:latin typeface="+mn-lt"/>
                <a:ea typeface="MS Mincho" pitchFamily="49" charset="-128"/>
                <a:cs typeface="Times New Roman" pitchFamily="18" charset="0"/>
              </a:rPr>
              <a:t>Ms. Nelson came to class this morning with</a:t>
            </a:r>
            <a:r>
              <a:rPr lang="en-US" altLang="ja-JP" sz="3200" b="1" dirty="0" smtClean="0">
                <a:solidFill>
                  <a:srgbClr val="C00000"/>
                </a:solidFill>
                <a:latin typeface="+mn-lt"/>
              </a:rPr>
              <a:t> </a:t>
            </a:r>
            <a:r>
              <a:rPr kumimoji="0" lang="en-US" altLang="ja-JP" sz="3200" b="1" i="1" u="none" strike="noStrike" cap="none" normalizeH="0" baseline="0" dirty="0" smtClean="0">
                <a:ln>
                  <a:noFill/>
                </a:ln>
                <a:solidFill>
                  <a:srgbClr val="C00000"/>
                </a:solidFill>
                <a:effectLst/>
                <a:latin typeface="+mn-lt"/>
                <a:ea typeface="MS Mincho" pitchFamily="49" charset="-128"/>
                <a:cs typeface="Times New Roman" pitchFamily="18" charset="0"/>
              </a:rPr>
              <a:t>wet hair.</a:t>
            </a:r>
            <a:endParaRPr kumimoji="0" lang="en-US" altLang="ja-JP" sz="3200" b="1" i="0" u="none" strike="noStrike" cap="none" normalizeH="0" baseline="0" dirty="0" smtClean="0">
              <a:ln>
                <a:noFill/>
              </a:ln>
              <a:solidFill>
                <a:srgbClr val="C00000"/>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371600" algn="l"/>
                <a:tab pos="2286000" algn="l"/>
                <a:tab pos="3200400" algn="l"/>
                <a:tab pos="4114800" algn="l"/>
                <a:tab pos="4711700" algn="l"/>
              </a:tabLst>
            </a:pPr>
            <a:r>
              <a:rPr kumimoji="0" lang="en-US" altLang="ja-JP" sz="3200" b="0" i="0" u="none" strike="noStrike" cap="none" normalizeH="0" baseline="0" dirty="0" smtClean="0">
                <a:ln>
                  <a:noFill/>
                </a:ln>
                <a:solidFill>
                  <a:schemeClr val="tx1"/>
                </a:solidFill>
                <a:effectLst/>
                <a:latin typeface="+mn-lt"/>
                <a:ea typeface="MS Mincho" pitchFamily="49" charset="-128"/>
                <a:cs typeface="Times New Roman" pitchFamily="18" charset="0"/>
              </a:rPr>
              <a:t>		</a:t>
            </a:r>
            <a:endParaRPr lang="en-US" altLang="ja-JP" sz="3200" dirty="0" smtClean="0">
              <a:latin typeface="+mn-lt"/>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371600" algn="l"/>
                <a:tab pos="2286000" algn="l"/>
                <a:tab pos="3200400" algn="l"/>
                <a:tab pos="4114800" algn="l"/>
                <a:tab pos="4711700" algn="l"/>
              </a:tabLst>
            </a:pPr>
            <a:endParaRPr kumimoji="0" lang="en-US" altLang="ja-JP" sz="2400" b="1" i="0" u="none" strike="noStrike" cap="none" normalizeH="0" baseline="0" dirty="0" smtClean="0">
              <a:ln>
                <a:noFill/>
              </a:ln>
              <a:solidFill>
                <a:schemeClr val="tx1"/>
              </a:solidFill>
              <a:effectLst/>
              <a:latin typeface="+mn-lt"/>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371600" algn="l"/>
                <a:tab pos="2286000" algn="l"/>
                <a:tab pos="3200400" algn="l"/>
                <a:tab pos="4114800" algn="l"/>
                <a:tab pos="4711700" algn="l"/>
              </a:tabLst>
            </a:pPr>
            <a:r>
              <a:rPr kumimoji="0" lang="en-US" altLang="ja-JP" sz="2400" b="1" i="0" u="none" strike="noStrike" cap="none" normalizeH="0" baseline="0" dirty="0" smtClean="0">
                <a:ln>
                  <a:noFill/>
                </a:ln>
                <a:solidFill>
                  <a:schemeClr val="tx1"/>
                </a:solidFill>
                <a:effectLst/>
                <a:latin typeface="+mn-lt"/>
                <a:ea typeface="MS Mincho" pitchFamily="49" charset="-128"/>
                <a:cs typeface="Times New Roman" pitchFamily="18" charset="0"/>
              </a:rPr>
              <a:t>What can be inferred from the preceding statement?</a:t>
            </a:r>
            <a:endParaRPr kumimoji="0" lang="en-US" altLang="ja-JP" sz="2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1371600" algn="l"/>
                <a:tab pos="2286000" algn="l"/>
                <a:tab pos="3200400" algn="l"/>
                <a:tab pos="4114800" algn="l"/>
                <a:tab pos="4711700" algn="l"/>
              </a:tabLst>
            </a:pPr>
            <a:r>
              <a:rPr kumimoji="0" lang="en-US" altLang="ja-JP" sz="2400" b="0" i="0" u="none" strike="noStrike" cap="none" normalizeH="0" baseline="0" dirty="0" smtClean="0">
                <a:ln>
                  <a:noFill/>
                </a:ln>
                <a:solidFill>
                  <a:schemeClr val="tx1"/>
                </a:solidFill>
                <a:effectLst/>
                <a:latin typeface="+mn-lt"/>
                <a:ea typeface="MS Mincho" pitchFamily="49" charset="-128"/>
                <a:cs typeface="Times New Roman" pitchFamily="18" charset="0"/>
              </a:rPr>
              <a:t>						</a:t>
            </a:r>
            <a:endParaRPr kumimoji="0" lang="en-US" altLang="ja-JP" sz="2400" b="0" i="0" u="none" strike="noStrike" cap="none" normalizeH="0" baseline="0" dirty="0" smtClean="0">
              <a:ln>
                <a:noFill/>
              </a:ln>
              <a:solidFill>
                <a:schemeClr val="tx1"/>
              </a:solidFill>
              <a:effectLst/>
              <a:latin typeface="+mn-lt"/>
              <a:cs typeface="Arial" pitchFamily="34" charset="0"/>
            </a:endParaRPr>
          </a:p>
          <a:p>
            <a:r>
              <a:rPr kumimoji="0" lang="en-US" altLang="ja-JP" sz="2400" b="0" i="0" u="none" strike="noStrike" cap="none" normalizeH="0" baseline="0" dirty="0" smtClean="0">
                <a:ln>
                  <a:noFill/>
                </a:ln>
                <a:solidFill>
                  <a:schemeClr val="tx1"/>
                </a:solidFill>
                <a:effectLst/>
                <a:latin typeface="+mn-lt"/>
                <a:ea typeface="MS Mincho" pitchFamily="49" charset="-128"/>
                <a:cs typeface="Times New Roman" pitchFamily="18" charset="0"/>
              </a:rPr>
              <a:t>		</a:t>
            </a:r>
            <a:r>
              <a:rPr lang="en-US" sz="2400" b="1" i="1" dirty="0" smtClean="0"/>
              <a:t>A. She ran through the sprinklers</a:t>
            </a:r>
          </a:p>
          <a:p>
            <a:r>
              <a:rPr lang="en-US" sz="2400" b="1" i="1" dirty="0" smtClean="0"/>
              <a:t>		B. She was sweating from the gym</a:t>
            </a:r>
          </a:p>
          <a:p>
            <a:r>
              <a:rPr lang="en-US" sz="2400" b="1" i="1" dirty="0" smtClean="0"/>
              <a:t>		C. She showered before class</a:t>
            </a:r>
          </a:p>
          <a:p>
            <a:r>
              <a:rPr lang="en-US" sz="2400" b="1" i="1" dirty="0" smtClean="0"/>
              <a:t>		D. Her hair is not dry</a:t>
            </a:r>
          </a:p>
          <a:p>
            <a:pPr marL="0" marR="0" lvl="0" indent="0" algn="l" defTabSz="914400" rtl="0" eaLnBrk="0" fontAlgn="base" latinLnBrk="0" hangingPunct="0">
              <a:lnSpc>
                <a:spcPct val="100000"/>
              </a:lnSpc>
              <a:spcBef>
                <a:spcPct val="0"/>
              </a:spcBef>
              <a:spcAft>
                <a:spcPct val="0"/>
              </a:spcAft>
              <a:buClrTx/>
              <a:buSzTx/>
              <a:buFontTx/>
              <a:buNone/>
              <a:tabLst>
                <a:tab pos="457200" algn="l"/>
                <a:tab pos="1371600" algn="l"/>
                <a:tab pos="2286000" algn="l"/>
                <a:tab pos="3200400" algn="l"/>
                <a:tab pos="4114800" algn="l"/>
                <a:tab pos="4711700" algn="l"/>
              </a:tabLst>
            </a:pPr>
            <a:r>
              <a:rPr kumimoji="0" lang="en-US" altLang="ja-JP" sz="2400" b="0" i="0" u="none" strike="noStrike" cap="none" normalizeH="0" baseline="0" dirty="0" smtClean="0">
                <a:ln>
                  <a:noFill/>
                </a:ln>
                <a:solidFill>
                  <a:schemeClr val="tx1"/>
                </a:solidFill>
                <a:effectLst/>
                <a:latin typeface="+mn-lt"/>
                <a:ea typeface="MS Mincho" pitchFamily="49" charset="-128"/>
                <a:cs typeface="Times New Roman" pitchFamily="18" charset="0"/>
              </a:rPr>
              <a:t>		</a:t>
            </a:r>
            <a:endParaRPr kumimoji="0" lang="en-US" altLang="ja-JP" sz="24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228600"/>
            <a:ext cx="8382000" cy="792163"/>
          </a:xfrm>
        </p:spPr>
        <p:txBody>
          <a:bodyPr/>
          <a:lstStyle/>
          <a:p>
            <a:pPr algn="l" eaLnBrk="1" hangingPunct="1"/>
            <a:r>
              <a:rPr lang="en-US" sz="3200" b="1" dirty="0" smtClean="0"/>
              <a:t>Agreement/Except Questions</a:t>
            </a:r>
          </a:p>
        </p:txBody>
      </p:sp>
      <p:sp>
        <p:nvSpPr>
          <p:cNvPr id="37891" name="Rectangle 3"/>
          <p:cNvSpPr>
            <a:spLocks noGrp="1" noChangeArrowheads="1"/>
          </p:cNvSpPr>
          <p:nvPr>
            <p:ph type="body" idx="1"/>
          </p:nvPr>
        </p:nvSpPr>
        <p:spPr>
          <a:xfrm>
            <a:off x="304800" y="990600"/>
            <a:ext cx="8458200" cy="5334000"/>
          </a:xfrm>
        </p:spPr>
        <p:txBody>
          <a:bodyPr/>
          <a:lstStyle/>
          <a:p>
            <a:pPr eaLnBrk="1" hangingPunct="1">
              <a:buFontTx/>
              <a:buNone/>
            </a:pPr>
            <a:r>
              <a:rPr lang="en-US" sz="2400" b="1" u="sng" dirty="0" smtClean="0"/>
              <a:t>Agreement Questions:</a:t>
            </a:r>
          </a:p>
          <a:p>
            <a:pPr eaLnBrk="1" hangingPunct="1">
              <a:buFontTx/>
              <a:buNone/>
            </a:pPr>
            <a:r>
              <a:rPr lang="en-US" sz="2400" dirty="0" smtClean="0"/>
              <a:t>These questions ask about how the author would respond to a certain statement</a:t>
            </a:r>
          </a:p>
          <a:p>
            <a:pPr eaLnBrk="1" hangingPunct="1">
              <a:buFontTx/>
              <a:buNone/>
            </a:pPr>
            <a:endParaRPr lang="en-US" sz="2400" dirty="0" smtClean="0"/>
          </a:p>
          <a:p>
            <a:pPr eaLnBrk="1" hangingPunct="1">
              <a:buFontTx/>
              <a:buNone/>
            </a:pPr>
            <a:r>
              <a:rPr lang="en-US" sz="2400" dirty="0" smtClean="0"/>
              <a:t>Do they expect you to read the author’s mind?</a:t>
            </a:r>
          </a:p>
          <a:p>
            <a:pPr eaLnBrk="1" hangingPunct="1">
              <a:buFontTx/>
              <a:buNone/>
            </a:pPr>
            <a:endParaRPr lang="en-US" sz="2400" dirty="0" smtClean="0"/>
          </a:p>
          <a:p>
            <a:pPr eaLnBrk="1" hangingPunct="1">
              <a:buFontTx/>
              <a:buNone/>
            </a:pPr>
            <a:r>
              <a:rPr lang="en-US" sz="2400" b="1" u="sng" dirty="0" smtClean="0"/>
              <a:t>“Except” Questions:</a:t>
            </a:r>
          </a:p>
          <a:p>
            <a:pPr eaLnBrk="1" hangingPunct="1">
              <a:buFontTx/>
              <a:buNone/>
            </a:pPr>
            <a:r>
              <a:rPr lang="en-US" sz="2400" dirty="0" smtClean="0"/>
              <a:t>Tedious literal comprehension</a:t>
            </a:r>
          </a:p>
          <a:p>
            <a:pPr eaLnBrk="1" hangingPunct="1">
              <a:buFontTx/>
              <a:buNone/>
            </a:pPr>
            <a:r>
              <a:rPr lang="en-US" sz="2400" dirty="0" smtClean="0"/>
              <a:t>Simply use POE to find the one answer choice that is not mentioned</a:t>
            </a:r>
          </a:p>
          <a:p>
            <a:pPr eaLnBrk="1" hangingPunct="1">
              <a:buFontTx/>
              <a:buNone/>
            </a:pPr>
            <a:endParaRPr lang="en-US"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228600"/>
            <a:ext cx="5029200" cy="914400"/>
          </a:xfrm>
        </p:spPr>
        <p:txBody>
          <a:bodyPr/>
          <a:lstStyle/>
          <a:p>
            <a:pPr algn="l" eaLnBrk="1" hangingPunct="1"/>
            <a:r>
              <a:rPr lang="en-US" sz="3600" b="1" dirty="0" smtClean="0"/>
              <a:t>Big Picture Questions</a:t>
            </a:r>
          </a:p>
        </p:txBody>
      </p:sp>
      <p:sp>
        <p:nvSpPr>
          <p:cNvPr id="31747" name="Rectangle 3"/>
          <p:cNvSpPr>
            <a:spLocks noGrp="1" noChangeArrowheads="1"/>
          </p:cNvSpPr>
          <p:nvPr>
            <p:ph type="body" idx="1"/>
          </p:nvPr>
        </p:nvSpPr>
        <p:spPr>
          <a:xfrm>
            <a:off x="533400" y="1219200"/>
            <a:ext cx="8305800" cy="5334000"/>
          </a:xfrm>
        </p:spPr>
        <p:txBody>
          <a:bodyPr/>
          <a:lstStyle/>
          <a:p>
            <a:pPr eaLnBrk="1" hangingPunct="1">
              <a:lnSpc>
                <a:spcPct val="80000"/>
              </a:lnSpc>
              <a:buFontTx/>
              <a:buNone/>
            </a:pPr>
            <a:r>
              <a:rPr lang="en-US" sz="2800" dirty="0" smtClean="0"/>
              <a:t>Big Picture questions are a type of reasoning question that ask about the passage as a whole</a:t>
            </a:r>
          </a:p>
          <a:p>
            <a:pPr eaLnBrk="1" hangingPunct="1">
              <a:lnSpc>
                <a:spcPct val="80000"/>
              </a:lnSpc>
              <a:buFontTx/>
              <a:buNone/>
            </a:pPr>
            <a:endParaRPr lang="en-US" sz="2800" dirty="0" smtClean="0"/>
          </a:p>
          <a:p>
            <a:pPr eaLnBrk="1" hangingPunct="1">
              <a:lnSpc>
                <a:spcPct val="80000"/>
              </a:lnSpc>
              <a:buFontTx/>
              <a:buNone/>
            </a:pPr>
            <a:r>
              <a:rPr lang="en-US" sz="2800" dirty="0" smtClean="0"/>
              <a:t>They exist to make sure you know the primary purpose of the passage</a:t>
            </a:r>
          </a:p>
          <a:p>
            <a:pPr eaLnBrk="1" hangingPunct="1">
              <a:lnSpc>
                <a:spcPct val="80000"/>
              </a:lnSpc>
              <a:buFontTx/>
              <a:buNone/>
            </a:pPr>
            <a:endParaRPr lang="en-US" sz="2800" dirty="0" smtClean="0"/>
          </a:p>
          <a:p>
            <a:pPr eaLnBrk="1" hangingPunct="1">
              <a:lnSpc>
                <a:spcPct val="80000"/>
              </a:lnSpc>
              <a:buFontTx/>
              <a:buNone/>
            </a:pPr>
            <a:r>
              <a:rPr lang="en-US" sz="2800" dirty="0" smtClean="0"/>
              <a:t>Always answer these questions </a:t>
            </a:r>
            <a:r>
              <a:rPr lang="en-US" sz="2800" b="1" u="sng" dirty="0" smtClean="0"/>
              <a:t>LAST!</a:t>
            </a:r>
          </a:p>
          <a:p>
            <a:pPr eaLnBrk="1" hangingPunct="1">
              <a:lnSpc>
                <a:spcPct val="80000"/>
              </a:lnSpc>
              <a:buFontTx/>
              <a:buNone/>
            </a:pPr>
            <a:endParaRPr lang="en-US" sz="2800" b="1" u="sng" dirty="0" smtClean="0"/>
          </a:p>
          <a:p>
            <a:pPr eaLnBrk="1" hangingPunct="1">
              <a:lnSpc>
                <a:spcPct val="80000"/>
              </a:lnSpc>
              <a:buFontTx/>
              <a:buNone/>
            </a:pPr>
            <a:r>
              <a:rPr lang="en-US" sz="2800" dirty="0" smtClean="0"/>
              <a:t>Often, they will ask you about the “main point” or the “tone”</a:t>
            </a:r>
          </a:p>
          <a:p>
            <a:pPr eaLnBrk="1" hangingPunct="1">
              <a:lnSpc>
                <a:spcPct val="80000"/>
              </a:lnSpc>
              <a:buFontTx/>
              <a:buNone/>
            </a:pPr>
            <a:endParaRPr lang="en-US" sz="2800" dirty="0" smtClean="0"/>
          </a:p>
          <a:p>
            <a:pPr eaLnBrk="1" hangingPunct="1">
              <a:lnSpc>
                <a:spcPct val="80000"/>
              </a:lnSpc>
              <a:buFontTx/>
              <a:buNone/>
            </a:pPr>
            <a:r>
              <a:rPr lang="en-US" sz="2800" dirty="0" smtClean="0"/>
              <a:t>Again, </a:t>
            </a:r>
            <a:r>
              <a:rPr lang="en-US" sz="2800" b="1" u="sng" dirty="0" smtClean="0"/>
              <a:t>Cover</a:t>
            </a:r>
            <a:r>
              <a:rPr lang="en-US" sz="2800" dirty="0" smtClean="0"/>
              <a:t> the answers and </a:t>
            </a:r>
            <a:r>
              <a:rPr lang="en-US" sz="2800" b="1" u="sng" dirty="0" smtClean="0"/>
              <a:t>predict</a:t>
            </a:r>
            <a:r>
              <a:rPr lang="en-US" sz="2800"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514600"/>
            <a:ext cx="6858000" cy="1371600"/>
          </a:xfrm>
        </p:spPr>
        <p:txBody>
          <a:bodyPr/>
          <a:lstStyle/>
          <a:p>
            <a:pPr eaLnBrk="1" hangingPunct="1"/>
            <a:r>
              <a:rPr lang="en-US" sz="4000" b="1" smtClean="0"/>
              <a:t>Section I: </a:t>
            </a:r>
            <a:br>
              <a:rPr lang="en-US" sz="4000" b="1" smtClean="0"/>
            </a:br>
            <a:r>
              <a:rPr lang="en-US" sz="4000" b="1" smtClean="0"/>
              <a:t>Introduction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pPr algn="l"/>
            <a:r>
              <a:rPr lang="en-US" sz="3600" b="1" dirty="0" smtClean="0"/>
              <a:t>Tone Questions</a:t>
            </a:r>
            <a:endParaRPr lang="en-US" sz="3600" b="1" dirty="0"/>
          </a:p>
        </p:txBody>
      </p:sp>
      <p:sp>
        <p:nvSpPr>
          <p:cNvPr id="3" name="Content Placeholder 2"/>
          <p:cNvSpPr>
            <a:spLocks noGrp="1"/>
          </p:cNvSpPr>
          <p:nvPr>
            <p:ph idx="1"/>
          </p:nvPr>
        </p:nvSpPr>
        <p:spPr>
          <a:xfrm>
            <a:off x="304800" y="1600200"/>
            <a:ext cx="8610600" cy="4525963"/>
          </a:xfrm>
        </p:spPr>
        <p:txBody>
          <a:bodyPr/>
          <a:lstStyle/>
          <a:p>
            <a:pPr>
              <a:buNone/>
            </a:pPr>
            <a:r>
              <a:rPr lang="en-US" b="1" dirty="0" smtClean="0">
                <a:solidFill>
                  <a:schemeClr val="accent2">
                    <a:lumMod val="75000"/>
                  </a:schemeClr>
                </a:solidFill>
              </a:rPr>
              <a:t>The Best way to Predict on Tone Questions</a:t>
            </a:r>
            <a:endParaRPr lang="en-US" dirty="0" smtClean="0">
              <a:solidFill>
                <a:schemeClr val="accent2">
                  <a:lumMod val="75000"/>
                </a:schemeClr>
              </a:solidFill>
            </a:endParaRPr>
          </a:p>
          <a:p>
            <a:pPr>
              <a:buNone/>
            </a:pPr>
            <a:r>
              <a:rPr lang="en-US" b="1" dirty="0" smtClean="0"/>
              <a:t> </a:t>
            </a:r>
            <a:endParaRPr lang="en-US" dirty="0" smtClean="0"/>
          </a:p>
          <a:p>
            <a:pPr>
              <a:buNone/>
            </a:pPr>
            <a:r>
              <a:rPr lang="en-US" b="1" i="1" dirty="0" smtClean="0">
                <a:solidFill>
                  <a:srgbClr val="C00000"/>
                </a:solidFill>
              </a:rPr>
              <a:t>1. Ask yourself, is the author positive, negative, or neutral about the subject?</a:t>
            </a:r>
            <a:endParaRPr lang="en-US" dirty="0" smtClean="0">
              <a:solidFill>
                <a:srgbClr val="C00000"/>
              </a:solidFill>
            </a:endParaRPr>
          </a:p>
          <a:p>
            <a:pPr>
              <a:buNone/>
            </a:pPr>
            <a:r>
              <a:rPr lang="en-US" b="1" i="1" dirty="0" smtClean="0">
                <a:solidFill>
                  <a:srgbClr val="C00000"/>
                </a:solidFill>
              </a:rPr>
              <a:t> </a:t>
            </a:r>
            <a:endParaRPr lang="en-US" dirty="0" smtClean="0">
              <a:solidFill>
                <a:srgbClr val="C00000"/>
              </a:solidFill>
            </a:endParaRPr>
          </a:p>
          <a:p>
            <a:pPr>
              <a:buNone/>
            </a:pPr>
            <a:r>
              <a:rPr lang="en-US" b="1" i="1" dirty="0" smtClean="0">
                <a:solidFill>
                  <a:srgbClr val="C00000"/>
                </a:solidFill>
              </a:rPr>
              <a:t>2.  Does the author use analysis or emotion?</a:t>
            </a:r>
            <a:endParaRPr lang="en-US" dirty="0" smtClean="0">
              <a:solidFill>
                <a:srgbClr val="C00000"/>
              </a:solidFill>
            </a:endParaRP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6"/>
            <a:ext cx="8458200" cy="2246769"/>
          </a:xfrm>
          <a:prstGeom prst="rect">
            <a:avLst/>
          </a:prstGeom>
        </p:spPr>
        <p:txBody>
          <a:bodyPr wrap="square">
            <a:spAutoFit/>
          </a:bodyPr>
          <a:lstStyle/>
          <a:p>
            <a:r>
              <a:rPr lang="en-US" sz="3200" b="1" dirty="0" smtClean="0"/>
              <a:t>Correct Answer Puzzle-Fit </a:t>
            </a:r>
          </a:p>
          <a:p>
            <a:endParaRPr lang="en-US" b="1" dirty="0" smtClean="0"/>
          </a:p>
          <a:p>
            <a:r>
              <a:rPr lang="en-US" dirty="0" smtClean="0"/>
              <a:t>The ACT uses these passages to test your ability to identify and comprehend a FEW key sentences in the passage. </a:t>
            </a:r>
          </a:p>
          <a:p>
            <a:endParaRPr lang="en-US" dirty="0" smtClean="0">
              <a:solidFill>
                <a:srgbClr val="002060"/>
              </a:solidFill>
            </a:endParaRPr>
          </a:p>
          <a:p>
            <a:r>
              <a:rPr lang="en-US" dirty="0" smtClean="0">
                <a:solidFill>
                  <a:srgbClr val="002060"/>
                </a:solidFill>
              </a:rPr>
              <a:t>Then, all of the </a:t>
            </a:r>
            <a:r>
              <a:rPr lang="en-US" b="1" dirty="0" smtClean="0">
                <a:solidFill>
                  <a:srgbClr val="002060"/>
                </a:solidFill>
              </a:rPr>
              <a:t>REASONING questions surround these few ideas. </a:t>
            </a:r>
          </a:p>
          <a:p>
            <a:endParaRPr lang="en-US" b="1" dirty="0" smtClean="0"/>
          </a:p>
        </p:txBody>
      </p:sp>
      <p:sp>
        <p:nvSpPr>
          <p:cNvPr id="14338" name="AutoShape 2" descr="data:image/jpg;base64,/9j/4AAQSkZJRgABAQAAAQABAAD/2wCEAAkGBhQQEBUUDxQPDw8UFBQPEA8QFBQPDw8UFBQVFBQUFBQXHCYeFxkkGRQUHy8gIycpLCwsFR4xNTAqNSYrLCoBCQoKDgwOFA8PFykcHB8pKSksKSkpLCkpKSkpKSkpKSkpKSwsKSkpKSkpKSksKSwpKSkpLCwsKSkpLCkpKSksLP/AABEIAOUA3AMBIgACEQEDEQH/xAAcAAACAgMBAQAAAAAAAAAAAAAEBQADAQIGBwj/xABEEAABAwIEAgYGBwgBAgcAAAABAAIDBBEFEiExQVEGEzJhcaEHIoGRscEUQlJictHwFTOCkqKywuEjQ4MWFzREU2Nz/8QAGgEBAQEBAAMAAAAAAAAAAAAAAAECAwQFBv/EACcRAQACAQMDAwQDAAAAAAAAAAABEQISMVEDBBMhUpEUQUKhImGx/9oADAMBAAIRAxEAPwDxpZYVhQLsi9qtaqWlWtQEMWzgtGK0hShXZYIWxClkGGhayhbhZeEoL3BYst5BqtUoakKBZKgCDIWzVqt2JQ3WbLNllBrZEUzVTZF0rUBEo0QMxR9Ql06IEduroGqkoqFuiUrYhaOVhVblUUSlDkq2UqpFRRRRapFjCrmodhV7UoEMV7dkMwomNShqQsWW7gsJQxZbOGiwt7aIF8w1VYCvqG6qlBgrULYhahKGwW7Fqt4wgsstrKWWbINbI+kbsgkyo27eCUMVSW1CY1W6WVBShQBqjIxohYxqjQEoalUvKuch5irQGkK0WXFYShFFi6yt0iBXsKoVkRUoFMKJiKEYiYilC54WllaRoqyEGLKxoXedB/Rc3Eabr31PUeu6PIIw8+rbXMXD4Lp4/QjSjt1kp8BE343XOc4WniNU1DWXvv8A5JYee1UVLvB8Q+DFYz0J4YPrVjvGQ/4sU8mK0+fSFoup9IXR1tDXPiiZIyns10JkzEvbbUgu39a65dbj1i0bALeNaBdX6MsOjqMUgjmY2aM5yY32LXZY3O2Jsdr+xJ9Isc9ZZX06OhdGOzQUw8Y4T81sOikA7NHSj/twj5Ll5f6ap8wJtSD4L6L/APDTBtT0w/gjH+K4b0qYMYoYn2hjbnLMrLBziWk7ADQW+CR1LmqJh5LU7lK5zqmVQd0sl3XamWYG6osqilaiCrSKnoWdyKkKBmclCpRRYurQiiwoulFsraMrRZBSixbSiYyhIyiIypQPibfQak6Ad67XC/RDVTw9b1lNG3U5XOeXafhaR5riqWXK4HkQfcbr6D6J9N6CeNrWOjppLAGGazHX42edH+w+wLh1ZyxqlinI+jmnrKOYwAU9TTk5nx5sr2Hi+NzmjXTsnQ9x1XsDWjgAPJUxwRn1mtjJ4PaGn3OC0qsShh/eyRRH772sPuJXD1ndoXZYQtDi8M9+olily9rq3tflvteyLQeNelXoXiFZWdYIxUUjWhkDYSBJEDYvzNOriXa3FxttZclReix7zaQVdOfvw5gPfZfSSDxHF4acXqJY4RqRncG3tvYbn2JcxtI8go/QDG8AurXju6loPm9HM9C0VM5r6d9XPM0hzXZhA1jhqCC0Aj+ZdhL6VcNb/wC4DvwxzOHvyWUh9KeHO0FRY/eimHnlWpjOS4O8AhnbCBVua+W5sW8G6WDjxO+qZIXD8TiqGB8L2SsOoLTfuRSyIuWx7orHiUpFT9IZHD6keQhjXlwBe7VpvwF/up/iWIsp4nSykhjBc2FzqbAAcTchc2fSdRjtdc0czHceRKsRO8Cuk9EuHR7wumPOWR7vIEDyXP8ATD0VNkN6GlpWNt2RlY4/rxXVH0lYeBc1LR3Fkt/dkSbFfTVRRA9SJql/ANaYme1z7EewFXTnPJcPDMQwiWlmfFPG6F7beq7iDsQeI03CFcnnSrpPLiNQZpg1psGMY3sxsBJDQTqdySeZ9iRvXlY4zERbEh5SgJN0ZUO0QBWogZUWFFaLZUUUXSkRYWVEoWwuRUZQTDqioypQPhKOj2S2EpjAVKBUUhGxI8Db4I6nN0A1HUpUpDjDMQkp5BJC4skbsRxHEEcR3LuGemIBoD6Zxfb1i2QBhPG1wSAuBjCGqGarOXTjLdbehyemcAaUpPjNb/BIcb9K8VSMs+HxS2uGl05zNvvlcIwR7Fyb26JVUhTw48GqVD7EkgZRckNvfKL6C/HxV1ONVTZEUw1W6R6Z0V6evp4GRNhhOQZc93Bztb6p2fSXL/8ADF/M5ef4Q3RMi1Y8WPBqk46Q9MZKyMRuYyNocHnKSS6wNgb8Nbrj8Q2TRzUsxJajGI2LIa06JaUxryl61Q1KpkV7kPKVaUDVOQysndqq1aEUUUShhRYUXWkZUWFEobXRMTkIr4HKUD4SmNOUriKYU7koMWoylKDjRdNuppQ3iCqq2aq+nGilYzQKUF5bolNW1O8qU1rVaAQCIphqqQETSjVNI6jBmaJk5iDwRnqpk5ilIEc1JsT7SfvakGI9opQ56vOqDRNYdUPZapVb0JUO0RciXVj9EpQLjqsLCitDKiwolCKKWUsulMoopZSyUIt4zqtFEoHxlMKZyWQuR1O5KDqA6IuHdA0rkbGpQd0myvqWeqhqEo+Rt2lNKFmVKq9m6cWSzEm7ppCsNRNIPWVCJox6yukdjgbPVTFzEHgTfUTF4WaQJI1czXnVy6ifYrlK92hVpbc9UauVRCsfutHK0oeYpTWO1TOock07ruKUK1FLKWShFFLKWShtlUypiKE8luMPPJew8WMMWV5Fnq02GGHkVYMIdyKxPijfKPlf5cEvVqdWnwwR3IrduBOPBYnq9vG+cfLWnPgmp2I+CNMYsBcDwTWn6NO7h43HyWJ7nto/ODx58F9GxMmQppR9GjzHxTqLos63BZ+s7X3f6ePPgnw+NOG09wUzw/oub/6/2n8PRQ/oLM972vu/Uniz4eeGnKXYlTfBejy9EjmOvkgMR6Im2425J9b2vu/Uniz4eY9QiaOD1guqPRQjj5FXUnRk5h+Sv1va+79SeLPgRgVP6iPfAn2DdGyI+CKk6PnuXOe96F+kp48uHGVkVmnwXH4iz1V6hieCkMK4zF8JsF3w7jt8vyhNGfDhDEq3xrpP2Oh5sKXWM+jO2UfJWXDk6sWBScsXWYjhpslpwo8l0jHCdk9SXIsZE4OGHktDhx5K+LEsqyqZUyNAeS1+gnknhg1Oq+i25eXyVjKf9WRzKQ8fV/Fp5bq5lO0c3eHqj3n8l8TOUzvL2lAo6bwHjf5K1tFc6e82HzRYpr7XHnZERUp5j3f7WVCspBxI/hbmJ8Sd/erG0o19Vx7yHGw5m2yPjpfHyRscRtbW3LgiFUVBbuTWlpBa58STwHt2REdMh6zoy2pkaah8zoGiwpo3CJhN+0XWJJ8+8KwSMpKynBt1sRPIODvguggmhFgZIwTsCd/NBYfg9HELR0cOnGR75j4nMqqTH6KqrI6SGlinJJ66aBpbHA1oJvnb2tQBy13votRjezE5Vu6WWthpm5pZGNHAG5e/ua293FHYViMkzc/VPiYT/wAYfYPc37RF9PBZh6LUzXNeImlzNWZiXhp5gE2umq6RhTnOVgJXOv8Au3HvAb+aAr6geq14EZdfLnexl7Wva4134JtU4gyM2cbutfKNTbn3bH3JLjDYKoATRPfluWODsjm33sQe4LOWMcrjfCn9ni3Dbnm8+KtgwsE8u8bjwS0YTC0WY+sYO57HfEfNVN6OQvd61RVj8VreV1im7dhSEAZbZSOBILiL6O3OhVzn/r9FLMC6PxU13ROfIXgAve4OuASdLADdN120+jiWV+V7XNG7bX46Hb5rjsao9dvJdviFM5wvFlD9jm2c08DbvsuExjDK6SSzZqKPXZ0jQfdlJXPLH1dMZiil2H5joGA30BJaT36iw96XVNJbgF2FP0Wqgz1xBM77UchF/eAPJJaugkjeGVUb4A42bMWl8N+AcW3t4i/gs1LcTDicQgu4bC3M6eaEkpQDZwtoCC0hwIIuDvroefFPa+kLZHA2JBtdpDmnvBG4QMsN99eGuu2wS5Upkitsb9+o8lWW9/jcJk6jdlLgw5AcpfwvYHhtvxtseS0ubWIDmjgeHgRqPeukdbqRtlPymmOC+x5A+y/wWhd3N80wdTsd2SWHk/Uex4HxA8VW7O02JOneHe46rrHedeNs5ZnpYcHho7AEttfUXGru8c/FbR01/qtHjY+QHzVrmPc4uLy4uNzmAd7BtYdyvjidzb/KfzXiOrMVMLdlnecoPxRUUKxHA77VvBo+aIjor7ukPcCGD+kA+aC6npxf1tAAXG1g42BNm33J2HirmUodYuBGnZBNm34G257/AILNLSNb2WgczxPidyj4o1UUR4c3kf5nj5qx9Mxlr57nssa55e8j7Izeew4kKyqkezKI2OcXXu8NL2RAcSBq4ngNNtSONtI5sdzkqXPPae6F5e62wuBYDkBYDkgHk6OidhbP1nVuFjCyWQNtye4OGY92g8d026PYUyhjyUjGxNJu6wDnOPDM51ybcLnRSOtcezT1B739VEP6n38kU2aUD/07j3CWMnzsPNLlKiTBldJzHuCtFa/7vu/2llJjMbpBE8SQTm5bFO3IZAN8jgS1/sJTcQq6p5SsSapwcSVYqnF/WCLqMjTaMtzF1yNydeaKNOmPVLBhUX0K3U6S9JsMqZYctDNHTS5vWke0u9WxuGkXym9tbLq3QqmSH2BAl6ERSUNIIqp7qifrJJHytuQc7i4C79Tpbgn/AO3o+Ocez/aVyVEe3WRX5Z23+KqfGDtYju1C3rlnRBz+34eLiPFrvkFwmISg3ac73xEszBj354Sf+GQ2G9rsN+LE4lhQExEbw937vWKb/wDN5ALv4XBj/Bp5qTlZGNbEf0zJ2XSR+AkZ8gqqjGXuaWunkc06FrpX5T4gmyc1dKWOLXbgkH2ICWNRojflOzmnwIKofGm01ODuAfEAoKUtgvLlZaMF5BaCCANQW8Ra+nw3UUBq03aS07XBt7PBDzNvy9gt8E1rWtJDmMfFmY17oZO1C5wu5l+IHfrbfVAvjQLnx+CoLD933n8kxexYhij16wy3vp1bWWt35je97oHkbEVHGtI2IqJiit4mIuKNVxtWlRiBa7q4W9dNxbfKyIH60jvqjkNzwHFVDKKNGQwpfEJucF+IyPt78/yW0uJTQjM6ESsG5gcS8DnkcLn3qKdxRouJiUYVjkNQLxPaTxYfVkb3Fp1TdhRBMbUQwJVWYzDALzyxRD772tJ8Be5S13SOep9XDonZTp9Nqmuip2jnHGbPlPsA71QT0nc2aWmpmetP1zKq43giiN3yHkDfIOZeunBSPAcDbShxzPmqJDmnqZP3kzht3NYNbMGg8bktw9GaXXUJVWdTOiUSdMekD6SFogYJaueRtNSxnRpkf9Z33Wi5Pgg6PoYwgPxB78QqDq50xP0dp+zFB2GtHeCVv0qIjmpKl/7qCZwkPBgmidEHnuBcPennWAi41B1BGxVWIBDCIGizYYGjkImAfBCVGCwnaNrDwdFeJw8HMsUye5DvcstFUmHvb2Jn25StbL52DvNA1EExBB+jSAgggtkZcEWI3cnUhQshVC0ZjFGJbGVrBHI5pLg/Lox1yAb5bA94QsrExlQcqBdKxCSsTGRqElagErp3SWzWc4ANDz2yBoAXDf23KWyd4Ps9b/aZSNQ0jUC55HMe3T4qssRkjEM6nb9ke5B0jArw8AXJAA1JJsAO8pfU17YrXuXHRkbdZHn7o+eykNE6Uh1Taw1bTjWNvIvP13eQ790BDKl8/wC6vFDxnt68g/8Aqadh98+wHdNaGmbE3KwZRe54lxO5cTq4nmVUwohhQFxlERuQjHIhjlBmTDIZDmfFE93NzASVZ+woDvEy3IDKPKy2Y5EMcg0ocDp4jmjggY77QY3N/MRdNmvQTXK5j0BbXrcPQrZFtnQE51C9UZ1gvQbVMbZGOY8B7HAtc1wuHA6EELmafB6mjNqSRs1N9WnqLl0Q5MkGtvH3FdC6RVOegCOLSAf8lPL3mJ0crfcS139KW1PTGJunV1bnfZbA8u/JOnvVL5EHPP6R1En7iimt9qpeynHu1Kn0qs+tFSjuEryffkTh7kPI5ULHVk/1oYz+Cb82Ba09X1rXEAjI8xPBscrwL2uNDoUZI5UYY4NnfCdGVTczD9moiGn8zB/QgHkKFkKIlFtDvsRyQzygHkQ8gRDyh3oB3tVBCIeqSguwbA2wlzpHyyyO3ka4xkC97a5tO5OGQN4SVDfbE/4sBQ7CrmlQEMgPCc/xwNPm14V7YZOElO7xZKz+0uQ7Cr2OQXMEw+rTO/DM5p9zox8Vc2WUbwOP4JYH+WcFVMcq8TxqOliMkzg1o2F9XHkBxVBLcaYJGxSNlhkd2WyMtm8HNJHmmrHLlcAiknIqatrWSEZYIsoBhi3Gfm879wNl0bZEBjXq0PQbXqxsigMD1tnQokWwkQE51jrEFV1ojjc87NaXnvsL2XLdHekldWM60RU8cDyerc4PIcGmxsQ+51Fr5VR2hkVTpEnfXVLe1DA7vbK9l/54wPNV/tyQdqnl8Y5IZf8AMKBw56oe9LHdIWDtx1TPxQvI97bhVnpLTneVre54dH/cAgYPeqJHKhmJxP7EkTvwva74FZc++2vhqg1e5LsSY4svHpKwiWI8nsOZvv29qMe5UPcgvxKVszY6iPSOdgfb7L/rt8QUreUTgbr9fSHjespvHaVg9uv8SEkKoqeVQ8q15VDygqeqiVY9VEoGrSrWFDtKuYVFENcr2uSutxNkDM8pygbDi7uA4pKx1RiGtzS0h4/9SUd3PxOniqlnGJdLo4jkiBqJzo2OP1hfvI+XkqsKwCSWQVGIEPkGsNPvFBxBI2LvId52NwrCYqdtoWgEj1nn1pHeLvlt3Jm16Atj1a2RBterWvUBjZFYJUEHrcPQGiRbdYg86yJECvp5WFmHzlvaLC0e39BM8FhENLDG3sxxRsHsbr53S/pHRmopZY2i7yx2Uc3AXA8kP0VxkTwAbPYAHD4FX7J93QmT9cVo6X9FUmRaF6it325NvzsL+9UvA4jzd+ajpFU56AaowyJ/aY0+LWH+5pKBfgMO7W5T927f7SEyc9VOcgWuwojsTTN/7j7f1ZlU6lnG0xP4mxu+QTFzlU4oENbW1VPLFOGiTqXZyWNsS0izmkBx0t8ExnqpXxtnayJ8ct3ARvN2Hi1wLbAq95v8FvgUxkpZKU9ulcXw8M0TyXD4kexUJnYp9qOQeGV3zWhxNnHO38THfII17lQ9o5D3BQD/AE+M7Pb7Tb4qdaOBb7wpJA07geaHNCz7I8vyVDtpWz32aTvYE28FFFBzOCQ/Tp5Jaj1mxPyMh+pe18x5+HxXYMKii1O6Y7LWFXByiiyqwOVgcooitg9WByiiIzmW2ZRRBjObrk2n6PiZbHoyQB5bwGfUge25UUVHWFy0c9RRQVuctHOWFEFZKqc5ZUQVPKpc5RRBU4oaCoMNbTvb/wBRxp3jg5pF/IhZUVQRjEAjme0bB2nt1S96iiiqnqslRRU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g;base64,/9j/4AAQSkZJRgABAQAAAQABAAD/2wCEAAkGBhQQEBUUDxQPDw8UFBQPEA8QFBQPDw8UFBQVFBQUFBQXHCYeFxkkGRQUHy8gIycpLCwsFR4xNTAqNSYrLCoBCQoKDgwOFA8PFykcHB8pKSksKSkpLCkpKSkpKSkpKSkpKSwsKSkpKSkpKSksKSwpKSkpLCwsKSkpLCkpKSksLP/AABEIAOUA3AMBIgACEQEDEQH/xAAcAAACAgMBAQAAAAAAAAAAAAAEBQADAQIGBwj/xABEEAABAwIEAgYGBwgBAgcAAAABAAIDBBEFEiExQVEGEzJhcaEHIoGRscEUQlJictHwFTOCkqKywuEjQ4MWFzREU2Nz/8QAGgEBAQEBAAMAAAAAAAAAAAAAAAECAwQFBv/EACcRAQACAQMDAwQDAAAAAAAAAAABEQISMVEDBBMhUpEUQUKhImGx/9oADAMBAAIRAxEAPwDxpZYVhQLsi9qtaqWlWtQEMWzgtGK0hShXZYIWxClkGGhayhbhZeEoL3BYst5BqtUoakKBZKgCDIWzVqt2JQ3WbLNllBrZEUzVTZF0rUBEo0QMxR9Ql06IEduroGqkoqFuiUrYhaOVhVblUUSlDkq2UqpFRRRRapFjCrmodhV7UoEMV7dkMwomNShqQsWW7gsJQxZbOGiwt7aIF8w1VYCvqG6qlBgrULYhahKGwW7Fqt4wgsstrKWWbINbI+kbsgkyo27eCUMVSW1CY1W6WVBShQBqjIxohYxqjQEoalUvKuch5irQGkK0WXFYShFFi6yt0iBXsKoVkRUoFMKJiKEYiYilC54WllaRoqyEGLKxoXedB/Rc3Eabr31PUeu6PIIw8+rbXMXD4Lp4/QjSjt1kp8BE343XOc4WniNU1DWXvv8A5JYee1UVLvB8Q+DFYz0J4YPrVjvGQ/4sU8mK0+fSFoup9IXR1tDXPiiZIyns10JkzEvbbUgu39a65dbj1i0bALeNaBdX6MsOjqMUgjmY2aM5yY32LXZY3O2Jsdr+xJ9Isc9ZZX06OhdGOzQUw8Y4T81sOikA7NHSj/twj5Ll5f6ap8wJtSD4L6L/APDTBtT0w/gjH+K4b0qYMYoYn2hjbnLMrLBziWk7ADQW+CR1LmqJh5LU7lK5zqmVQd0sl3XamWYG6osqilaiCrSKnoWdyKkKBmclCpRRYurQiiwoulFsraMrRZBSixbSiYyhIyiIypQPibfQak6Ad67XC/RDVTw9b1lNG3U5XOeXafhaR5riqWXK4HkQfcbr6D6J9N6CeNrWOjppLAGGazHX42edH+w+wLh1ZyxqlinI+jmnrKOYwAU9TTk5nx5sr2Hi+NzmjXTsnQ9x1XsDWjgAPJUxwRn1mtjJ4PaGn3OC0qsShh/eyRRH772sPuJXD1ndoXZYQtDi8M9+olily9rq3tflvteyLQeNelXoXiFZWdYIxUUjWhkDYSBJEDYvzNOriXa3FxttZclReix7zaQVdOfvw5gPfZfSSDxHF4acXqJY4RqRncG3tvYbn2JcxtI8go/QDG8AurXju6loPm9HM9C0VM5r6d9XPM0hzXZhA1jhqCC0Aj+ZdhL6VcNb/wC4DvwxzOHvyWUh9KeHO0FRY/eimHnlWpjOS4O8AhnbCBVua+W5sW8G6WDjxO+qZIXD8TiqGB8L2SsOoLTfuRSyIuWx7orHiUpFT9IZHD6keQhjXlwBe7VpvwF/up/iWIsp4nSykhjBc2FzqbAAcTchc2fSdRjtdc0czHceRKsRO8Cuk9EuHR7wumPOWR7vIEDyXP8ATD0VNkN6GlpWNt2RlY4/rxXVH0lYeBc1LR3Fkt/dkSbFfTVRRA9SJql/ANaYme1z7EewFXTnPJcPDMQwiWlmfFPG6F7beq7iDsQeI03CFcnnSrpPLiNQZpg1psGMY3sxsBJDQTqdySeZ9iRvXlY4zERbEh5SgJN0ZUO0QBWogZUWFFaLZUUUXSkRYWVEoWwuRUZQTDqioypQPhKOj2S2EpjAVKBUUhGxI8Db4I6nN0A1HUpUpDjDMQkp5BJC4skbsRxHEEcR3LuGemIBoD6Zxfb1i2QBhPG1wSAuBjCGqGarOXTjLdbehyemcAaUpPjNb/BIcb9K8VSMs+HxS2uGl05zNvvlcIwR7Fyb26JVUhTw48GqVD7EkgZRckNvfKL6C/HxV1ONVTZEUw1W6R6Z0V6evp4GRNhhOQZc93Bztb6p2fSXL/8ADF/M5ef4Q3RMi1Y8WPBqk46Q9MZKyMRuYyNocHnKSS6wNgb8Nbrj8Q2TRzUsxJajGI2LIa06JaUxryl61Q1KpkV7kPKVaUDVOQysndqq1aEUUUShhRYUXWkZUWFEobXRMTkIr4HKUD4SmNOUriKYU7koMWoylKDjRdNuppQ3iCqq2aq+nGilYzQKUF5bolNW1O8qU1rVaAQCIphqqQETSjVNI6jBmaJk5iDwRnqpk5ilIEc1JsT7SfvakGI9opQ56vOqDRNYdUPZapVb0JUO0RciXVj9EpQLjqsLCitDKiwolCKKWUsulMoopZSyUIt4zqtFEoHxlMKZyWQuR1O5KDqA6IuHdA0rkbGpQd0myvqWeqhqEo+Rt2lNKFmVKq9m6cWSzEm7ppCsNRNIPWVCJox6yukdjgbPVTFzEHgTfUTF4WaQJI1czXnVy6ifYrlK92hVpbc9UauVRCsfutHK0oeYpTWO1TOock07ruKUK1FLKWShFFLKWShtlUypiKE8luMPPJew8WMMWV5Fnq02GGHkVYMIdyKxPijfKPlf5cEvVqdWnwwR3IrduBOPBYnq9vG+cfLWnPgmp2I+CNMYsBcDwTWn6NO7h43HyWJ7nto/ODx58F9GxMmQppR9GjzHxTqLos63BZ+s7X3f6ePPgnw+NOG09wUzw/oub/6/2n8PRQ/oLM972vu/Uniz4eeGnKXYlTfBejy9EjmOvkgMR6Im2425J9b2vu/Uniz4eY9QiaOD1guqPRQjj5FXUnRk5h+Sv1va+79SeLPgRgVP6iPfAn2DdGyI+CKk6PnuXOe96F+kp48uHGVkVmnwXH4iz1V6hieCkMK4zF8JsF3w7jt8vyhNGfDhDEq3xrpP2Oh5sKXWM+jO2UfJWXDk6sWBScsXWYjhpslpwo8l0jHCdk9SXIsZE4OGHktDhx5K+LEsqyqZUyNAeS1+gnknhg1Oq+i25eXyVjKf9WRzKQ8fV/Fp5bq5lO0c3eHqj3n8l8TOUzvL2lAo6bwHjf5K1tFc6e82HzRYpr7XHnZERUp5j3f7WVCspBxI/hbmJ8Sd/erG0o19Vx7yHGw5m2yPjpfHyRscRtbW3LgiFUVBbuTWlpBa58STwHt2REdMh6zoy2pkaah8zoGiwpo3CJhN+0XWJJ8+8KwSMpKynBt1sRPIODvguggmhFgZIwTsCd/NBYfg9HELR0cOnGR75j4nMqqTH6KqrI6SGlinJJ66aBpbHA1oJvnb2tQBy13votRjezE5Vu6WWthpm5pZGNHAG5e/ua293FHYViMkzc/VPiYT/wAYfYPc37RF9PBZh6LUzXNeImlzNWZiXhp5gE2umq6RhTnOVgJXOv8Au3HvAb+aAr6geq14EZdfLnexl7Wva4134JtU4gyM2cbutfKNTbn3bH3JLjDYKoATRPfluWODsjm33sQe4LOWMcrjfCn9ni3Dbnm8+KtgwsE8u8bjwS0YTC0WY+sYO57HfEfNVN6OQvd61RVj8VreV1im7dhSEAZbZSOBILiL6O3OhVzn/r9FLMC6PxU13ROfIXgAve4OuASdLADdN120+jiWV+V7XNG7bX46Hb5rjsao9dvJdviFM5wvFlD9jm2c08DbvsuExjDK6SSzZqKPXZ0jQfdlJXPLH1dMZiil2H5joGA30BJaT36iw96XVNJbgF2FP0Wqgz1xBM77UchF/eAPJJaugkjeGVUb4A42bMWl8N+AcW3t4i/gs1LcTDicQgu4bC3M6eaEkpQDZwtoCC0hwIIuDvroefFPa+kLZHA2JBtdpDmnvBG4QMsN99eGuu2wS5Upkitsb9+o8lWW9/jcJk6jdlLgw5AcpfwvYHhtvxtseS0ubWIDmjgeHgRqPeukdbqRtlPymmOC+x5A+y/wWhd3N80wdTsd2SWHk/Uex4HxA8VW7O02JOneHe46rrHedeNs5ZnpYcHho7AEttfUXGru8c/FbR01/qtHjY+QHzVrmPc4uLy4uNzmAd7BtYdyvjidzb/KfzXiOrMVMLdlnecoPxRUUKxHA77VvBo+aIjor7ukPcCGD+kA+aC6npxf1tAAXG1g42BNm33J2HirmUodYuBGnZBNm34G257/AILNLSNb2WgczxPidyj4o1UUR4c3kf5nj5qx9Mxlr57nssa55e8j7Izeew4kKyqkezKI2OcXXu8NL2RAcSBq4ngNNtSONtI5sdzkqXPPae6F5e62wuBYDkBYDkgHk6OidhbP1nVuFjCyWQNtye4OGY92g8d026PYUyhjyUjGxNJu6wDnOPDM51ybcLnRSOtcezT1B739VEP6n38kU2aUD/07j3CWMnzsPNLlKiTBldJzHuCtFa/7vu/2llJjMbpBE8SQTm5bFO3IZAN8jgS1/sJTcQq6p5SsSapwcSVYqnF/WCLqMjTaMtzF1yNydeaKNOmPVLBhUX0K3U6S9JsMqZYctDNHTS5vWke0u9WxuGkXym9tbLq3QqmSH2BAl6ERSUNIIqp7qifrJJHytuQc7i4C79Tpbgn/AO3o+Ocez/aVyVEe3WRX5Z23+KqfGDtYju1C3rlnRBz+34eLiPFrvkFwmISg3ac73xEszBj354Sf+GQ2G9rsN+LE4lhQExEbw937vWKb/wDN5ALv4XBj/Bp5qTlZGNbEf0zJ2XSR+AkZ8gqqjGXuaWunkc06FrpX5T4gmyc1dKWOLXbgkH2ICWNRojflOzmnwIKofGm01ODuAfEAoKUtgvLlZaMF5BaCCANQW8Ra+nw3UUBq03aS07XBt7PBDzNvy9gt8E1rWtJDmMfFmY17oZO1C5wu5l+IHfrbfVAvjQLnx+CoLD933n8kxexYhij16wy3vp1bWWt35je97oHkbEVHGtI2IqJiit4mIuKNVxtWlRiBa7q4W9dNxbfKyIH60jvqjkNzwHFVDKKNGQwpfEJucF+IyPt78/yW0uJTQjM6ESsG5gcS8DnkcLn3qKdxRouJiUYVjkNQLxPaTxYfVkb3Fp1TdhRBMbUQwJVWYzDALzyxRD772tJ8Be5S13SOep9XDonZTp9Nqmuip2jnHGbPlPsA71QT0nc2aWmpmetP1zKq43giiN3yHkDfIOZeunBSPAcDbShxzPmqJDmnqZP3kzht3NYNbMGg8bktw9GaXXUJVWdTOiUSdMekD6SFogYJaueRtNSxnRpkf9Z33Wi5Pgg6PoYwgPxB78QqDq50xP0dp+zFB2GtHeCVv0qIjmpKl/7qCZwkPBgmidEHnuBcPennWAi41B1BGxVWIBDCIGizYYGjkImAfBCVGCwnaNrDwdFeJw8HMsUye5DvcstFUmHvb2Jn25StbL52DvNA1EExBB+jSAgggtkZcEWI3cnUhQshVC0ZjFGJbGVrBHI5pLg/Lox1yAb5bA94QsrExlQcqBdKxCSsTGRqElagErp3SWzWc4ANDz2yBoAXDf23KWyd4Ps9b/aZSNQ0jUC55HMe3T4qssRkjEM6nb9ke5B0jArw8AXJAA1JJsAO8pfU17YrXuXHRkbdZHn7o+eykNE6Uh1Taw1bTjWNvIvP13eQ790BDKl8/wC6vFDxnt68g/8Aqadh98+wHdNaGmbE3KwZRe54lxO5cTq4nmVUwohhQFxlERuQjHIhjlBmTDIZDmfFE93NzASVZ+woDvEy3IDKPKy2Y5EMcg0ocDp4jmjggY77QY3N/MRdNmvQTXK5j0BbXrcPQrZFtnQE51C9UZ1gvQbVMbZGOY8B7HAtc1wuHA6EELmafB6mjNqSRs1N9WnqLl0Q5MkGtvH3FdC6RVOegCOLSAf8lPL3mJ0crfcS139KW1PTGJunV1bnfZbA8u/JOnvVL5EHPP6R1En7iimt9qpeynHu1Kn0qs+tFSjuEryffkTh7kPI5ULHVk/1oYz+Cb82Ba09X1rXEAjI8xPBscrwL2uNDoUZI5UYY4NnfCdGVTczD9moiGn8zB/QgHkKFkKIlFtDvsRyQzygHkQ8gRDyh3oB3tVBCIeqSguwbA2wlzpHyyyO3ka4xkC97a5tO5OGQN4SVDfbE/4sBQ7CrmlQEMgPCc/xwNPm14V7YZOElO7xZKz+0uQ7Cr2OQXMEw+rTO/DM5p9zox8Vc2WUbwOP4JYH+WcFVMcq8TxqOliMkzg1o2F9XHkBxVBLcaYJGxSNlhkd2WyMtm8HNJHmmrHLlcAiknIqatrWSEZYIsoBhi3Gfm879wNl0bZEBjXq0PQbXqxsigMD1tnQokWwkQE51jrEFV1ojjc87NaXnvsL2XLdHekldWM60RU8cDyerc4PIcGmxsQ+51Fr5VR2hkVTpEnfXVLe1DA7vbK9l/54wPNV/tyQdqnl8Y5IZf8AMKBw56oe9LHdIWDtx1TPxQvI97bhVnpLTneVre54dH/cAgYPeqJHKhmJxP7EkTvwva74FZc++2vhqg1e5LsSY4svHpKwiWI8nsOZvv29qMe5UPcgvxKVszY6iPSOdgfb7L/rt8QUreUTgbr9fSHjespvHaVg9uv8SEkKoqeVQ8q15VDygqeqiVY9VEoGrSrWFDtKuYVFENcr2uSutxNkDM8pygbDi7uA4pKx1RiGtzS0h4/9SUd3PxOniqlnGJdLo4jkiBqJzo2OP1hfvI+XkqsKwCSWQVGIEPkGsNPvFBxBI2LvId52NwrCYqdtoWgEj1nn1pHeLvlt3Jm16Atj1a2RBterWvUBjZFYJUEHrcPQGiRbdYg86yJECvp5WFmHzlvaLC0e39BM8FhENLDG3sxxRsHsbr53S/pHRmopZY2i7yx2Uc3AXA8kP0VxkTwAbPYAHD4FX7J93QmT9cVo6X9FUmRaF6it325NvzsL+9UvA4jzd+ajpFU56AaowyJ/aY0+LWH+5pKBfgMO7W5T927f7SEyc9VOcgWuwojsTTN/7j7f1ZlU6lnG0xP4mxu+QTFzlU4oENbW1VPLFOGiTqXZyWNsS0izmkBx0t8ExnqpXxtnayJ8ct3ARvN2Hi1wLbAq95v8FvgUxkpZKU9ulcXw8M0TyXD4kexUJnYp9qOQeGV3zWhxNnHO38THfII17lQ9o5D3BQD/AE+M7Pb7Tb4qdaOBb7wpJA07geaHNCz7I8vyVDtpWz32aTvYE28FFFBzOCQ/Tp5Jaj1mxPyMh+pe18x5+HxXYMKii1O6Y7LWFXByiiyqwOVgcooitg9WByiiIzmW2ZRRBjObrk2n6PiZbHoyQB5bwGfUge25UUVHWFy0c9RRQVuctHOWFEFZKqc5ZUQVPKpc5RRBU4oaCoMNbTvb/wBRxp3jg5pF/IhZUVQRjEAjme0bB2nt1S96iiiqnqslRRU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2" name="Picture 6" descr="http://xvmercy.files.wordpress.com/2008/09/puzzle_piece_photo_heuy.jpg?w=339&amp;h=354"/>
          <p:cNvPicPr>
            <a:picLocks noChangeAspect="1" noChangeArrowheads="1"/>
          </p:cNvPicPr>
          <p:nvPr/>
        </p:nvPicPr>
        <p:blipFill>
          <a:blip r:embed="rId2" cstate="print"/>
          <a:srcRect/>
          <a:stretch>
            <a:fillRect/>
          </a:stretch>
        </p:blipFill>
        <p:spPr bwMode="auto">
          <a:xfrm>
            <a:off x="4572000" y="2286000"/>
            <a:ext cx="4114800" cy="429687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304800"/>
            <a:ext cx="8610600" cy="914400"/>
          </a:xfrm>
        </p:spPr>
        <p:txBody>
          <a:bodyPr/>
          <a:lstStyle/>
          <a:p>
            <a:pPr algn="l" eaLnBrk="1" hangingPunct="1"/>
            <a:r>
              <a:rPr lang="en-US" sz="3000" b="1" dirty="0" smtClean="0"/>
              <a:t>Part III: Don’t Let the ACT Guide Your Brain</a:t>
            </a:r>
          </a:p>
        </p:txBody>
      </p:sp>
      <p:sp>
        <p:nvSpPr>
          <p:cNvPr id="22531" name="Rectangle 3"/>
          <p:cNvSpPr>
            <a:spLocks noGrp="1" noChangeArrowheads="1"/>
          </p:cNvSpPr>
          <p:nvPr>
            <p:ph type="body" idx="1"/>
          </p:nvPr>
        </p:nvSpPr>
        <p:spPr>
          <a:xfrm>
            <a:off x="457200" y="1447800"/>
            <a:ext cx="8382000" cy="4648200"/>
          </a:xfrm>
        </p:spPr>
        <p:txBody>
          <a:bodyPr/>
          <a:lstStyle/>
          <a:p>
            <a:pPr eaLnBrk="1" hangingPunct="1">
              <a:lnSpc>
                <a:spcPct val="90000"/>
              </a:lnSpc>
              <a:buFontTx/>
              <a:buNone/>
            </a:pPr>
            <a:r>
              <a:rPr lang="en-US" sz="2800" b="1" dirty="0" smtClean="0"/>
              <a:t>Step 5:</a:t>
            </a:r>
          </a:p>
          <a:p>
            <a:pPr eaLnBrk="1" hangingPunct="1">
              <a:lnSpc>
                <a:spcPct val="90000"/>
              </a:lnSpc>
              <a:buFontTx/>
              <a:buNone/>
            </a:pPr>
            <a:r>
              <a:rPr lang="en-US" b="1" i="1" dirty="0" smtClean="0">
                <a:solidFill>
                  <a:srgbClr val="0070C0"/>
                </a:solidFill>
              </a:rPr>
              <a:t>Answer the questions in your own words</a:t>
            </a:r>
          </a:p>
          <a:p>
            <a:pPr eaLnBrk="1" hangingPunct="1">
              <a:lnSpc>
                <a:spcPct val="90000"/>
              </a:lnSpc>
              <a:buFontTx/>
              <a:buNone/>
            </a:pPr>
            <a:endParaRPr lang="en-US" sz="2800" b="1" dirty="0" smtClean="0"/>
          </a:p>
          <a:p>
            <a:pPr eaLnBrk="1" hangingPunct="1">
              <a:lnSpc>
                <a:spcPct val="90000"/>
              </a:lnSpc>
              <a:buFontTx/>
              <a:buNone/>
            </a:pPr>
            <a:r>
              <a:rPr lang="en-US" sz="2800" b="1" dirty="0" smtClean="0"/>
              <a:t>Step 6:</a:t>
            </a:r>
          </a:p>
          <a:p>
            <a:pPr eaLnBrk="1" hangingPunct="1">
              <a:lnSpc>
                <a:spcPct val="90000"/>
              </a:lnSpc>
              <a:buFontTx/>
              <a:buNone/>
            </a:pPr>
            <a:r>
              <a:rPr lang="en-US" sz="2400" b="1" dirty="0" smtClean="0">
                <a:solidFill>
                  <a:srgbClr val="C00000"/>
                </a:solidFill>
              </a:rPr>
              <a:t>Use Process of Elimination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304800"/>
            <a:ext cx="8077200" cy="914400"/>
          </a:xfrm>
        </p:spPr>
        <p:txBody>
          <a:bodyPr/>
          <a:lstStyle/>
          <a:p>
            <a:pPr algn="l" eaLnBrk="1" hangingPunct="1"/>
            <a:r>
              <a:rPr lang="en-US" sz="3600" b="1" dirty="0" smtClean="0"/>
              <a:t>Practice With Cover and Predict</a:t>
            </a:r>
          </a:p>
        </p:txBody>
      </p:sp>
      <p:sp>
        <p:nvSpPr>
          <p:cNvPr id="22531" name="Rectangle 3"/>
          <p:cNvSpPr>
            <a:spLocks noGrp="1" noChangeArrowheads="1"/>
          </p:cNvSpPr>
          <p:nvPr>
            <p:ph type="body" idx="1"/>
          </p:nvPr>
        </p:nvSpPr>
        <p:spPr>
          <a:xfrm>
            <a:off x="457200" y="1447800"/>
            <a:ext cx="8382000" cy="5410200"/>
          </a:xfrm>
        </p:spPr>
        <p:txBody>
          <a:bodyPr>
            <a:normAutofit/>
          </a:bodyPr>
          <a:lstStyle/>
          <a:p>
            <a:pPr marL="457200" indent="-457200">
              <a:buFont typeface="+mj-lt"/>
              <a:buAutoNum type="arabicPeriod"/>
            </a:pPr>
            <a:r>
              <a:rPr lang="en-US" sz="2400" i="1" dirty="0" smtClean="0"/>
              <a:t>In the passage, line 6, “styled” most nearly means</a:t>
            </a:r>
            <a:endParaRPr lang="en-US" sz="2400" dirty="0" smtClean="0"/>
          </a:p>
          <a:p>
            <a:pPr marL="457200" indent="-457200">
              <a:buFont typeface="+mj-lt"/>
              <a:buAutoNum type="arabicPeriod"/>
            </a:pPr>
            <a:r>
              <a:rPr lang="en-US" sz="2400" i="1" dirty="0" smtClean="0"/>
              <a:t>In lines 10–25, the author notes that baseball serves as a venue for all of the following EXCEPT</a:t>
            </a:r>
            <a:endParaRPr lang="en-US" sz="2400" dirty="0" smtClean="0"/>
          </a:p>
          <a:p>
            <a:pPr marL="457200" indent="-457200">
              <a:buFont typeface="+mj-lt"/>
              <a:buAutoNum type="arabicPeriod"/>
            </a:pPr>
            <a:r>
              <a:rPr lang="en-US" sz="2400" i="1" dirty="0" smtClean="0"/>
              <a:t>In lines 31–33, the author mentions the dangers involved in swimming and skating so as to</a:t>
            </a:r>
            <a:endParaRPr lang="en-US" sz="2400" dirty="0" smtClean="0"/>
          </a:p>
          <a:p>
            <a:pPr marL="457200" indent="-457200">
              <a:buFont typeface="+mj-lt"/>
              <a:buAutoNum type="arabicPeriod"/>
            </a:pPr>
            <a:r>
              <a:rPr lang="en-US" sz="2400" i="1" dirty="0" smtClean="0"/>
              <a:t>The author’s tone in lines 41–44 could most accurately be characterized as</a:t>
            </a:r>
            <a:endParaRPr lang="en-US" sz="2400" dirty="0" smtClean="0"/>
          </a:p>
          <a:p>
            <a:pPr marL="457200" indent="-457200">
              <a:buFont typeface="+mj-lt"/>
              <a:buAutoNum type="arabicPeriod"/>
            </a:pPr>
            <a:r>
              <a:rPr lang="en-US" sz="2400" i="1" dirty="0" smtClean="0"/>
              <a:t>In lines 44–51, the author of passage 1 suggests that the participation of important businessmen</a:t>
            </a:r>
            <a:endParaRPr lang="en-US" sz="2400" dirty="0" smtClean="0"/>
          </a:p>
          <a:p>
            <a:pPr marL="457200" indent="-457200">
              <a:buFont typeface="+mj-lt"/>
              <a:buAutoNum type="arabicPeriod"/>
            </a:pPr>
            <a:r>
              <a:rPr lang="en-US" sz="2400" i="1" dirty="0" smtClean="0"/>
              <a:t>In paragraph 4, the author argues that playing baseball helps the youth by</a:t>
            </a:r>
            <a:endParaRPr lang="en-US" sz="2400" dirty="0" smtClean="0"/>
          </a:p>
          <a:p>
            <a:pPr eaLnBrk="1" hangingPunct="1">
              <a:lnSpc>
                <a:spcPct val="90000"/>
              </a:lnSpc>
              <a:buFontTx/>
              <a:buNone/>
            </a:pPr>
            <a:endParaRPr lang="en-US" sz="2400" b="1" dirty="0" smtClean="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304800"/>
            <a:ext cx="9448800" cy="762000"/>
          </a:xfrm>
        </p:spPr>
        <p:txBody>
          <a:bodyPr/>
          <a:lstStyle/>
          <a:p>
            <a:pPr algn="l" eaLnBrk="1" hangingPunct="1"/>
            <a:r>
              <a:rPr lang="en-US" sz="3600" b="1" dirty="0" smtClean="0"/>
              <a:t>Reading Section Traps</a:t>
            </a:r>
          </a:p>
        </p:txBody>
      </p:sp>
      <p:sp>
        <p:nvSpPr>
          <p:cNvPr id="23555" name="Rectangle 3"/>
          <p:cNvSpPr>
            <a:spLocks noGrp="1" noChangeArrowheads="1"/>
          </p:cNvSpPr>
          <p:nvPr>
            <p:ph type="body" idx="1"/>
          </p:nvPr>
        </p:nvSpPr>
        <p:spPr>
          <a:xfrm>
            <a:off x="457200" y="1143000"/>
            <a:ext cx="8229600" cy="5715000"/>
          </a:xfrm>
        </p:spPr>
        <p:txBody>
          <a:bodyPr/>
          <a:lstStyle/>
          <a:p>
            <a:pPr marL="609600" indent="-609600" eaLnBrk="1" hangingPunct="1">
              <a:lnSpc>
                <a:spcPct val="150000"/>
              </a:lnSpc>
              <a:buFontTx/>
              <a:buAutoNum type="arabicPeriod"/>
            </a:pPr>
            <a:r>
              <a:rPr lang="en-US" sz="2800" b="1" dirty="0" smtClean="0">
                <a:solidFill>
                  <a:srgbClr val="C00000"/>
                </a:solidFill>
                <a:ea typeface="MS Mincho"/>
              </a:rPr>
              <a:t>Deceptive language</a:t>
            </a:r>
            <a:endParaRPr lang="en-US" sz="2800" b="1" dirty="0" smtClean="0">
              <a:solidFill>
                <a:srgbClr val="C00000"/>
              </a:solidFill>
            </a:endParaRPr>
          </a:p>
          <a:p>
            <a:pPr marL="609600" indent="-609600" eaLnBrk="1" hangingPunct="1">
              <a:lnSpc>
                <a:spcPct val="150000"/>
              </a:lnSpc>
              <a:buFontTx/>
              <a:buAutoNum type="arabicPeriod"/>
            </a:pPr>
            <a:r>
              <a:rPr lang="en-US" sz="2800" b="1" dirty="0" smtClean="0">
                <a:solidFill>
                  <a:srgbClr val="C00000"/>
                </a:solidFill>
              </a:rPr>
              <a:t>Extreme Words</a:t>
            </a:r>
          </a:p>
          <a:p>
            <a:pPr lvl="1">
              <a:buNone/>
            </a:pPr>
            <a:r>
              <a:rPr lang="en-US" sz="2000" b="1" dirty="0" smtClean="0">
                <a:ea typeface="+mn-ea"/>
                <a:cs typeface="+mn-cs"/>
              </a:rPr>
              <a:t>		</a:t>
            </a:r>
            <a:r>
              <a:rPr lang="en-US" sz="2000" b="1" u="sng" dirty="0" smtClean="0">
                <a:solidFill>
                  <a:schemeClr val="tx1"/>
                </a:solidFill>
                <a:latin typeface="+mn-lt"/>
                <a:ea typeface="+mn-ea"/>
                <a:cs typeface="+mn-cs"/>
              </a:rPr>
              <a:t>Example:  </a:t>
            </a:r>
            <a:endParaRPr lang="en-US" sz="2000" dirty="0" smtClean="0">
              <a:solidFill>
                <a:schemeClr val="tx1"/>
              </a:solidFill>
              <a:latin typeface="+mn-lt"/>
              <a:ea typeface="+mn-ea"/>
              <a:cs typeface="+mn-cs"/>
            </a:endParaRPr>
          </a:p>
          <a:p>
            <a:pPr>
              <a:buNone/>
            </a:pPr>
            <a:r>
              <a:rPr lang="en-US" sz="2800" i="1" dirty="0" smtClean="0">
                <a:solidFill>
                  <a:schemeClr val="tx1"/>
                </a:solidFill>
                <a:latin typeface="+mn-lt"/>
                <a:ea typeface="+mn-ea"/>
                <a:cs typeface="+mn-cs"/>
              </a:rPr>
              <a:t>		</a:t>
            </a:r>
            <a:r>
              <a:rPr lang="en-US" sz="2400" b="1" i="1" dirty="0" smtClean="0">
                <a:solidFill>
                  <a:schemeClr val="tx1"/>
                </a:solidFill>
                <a:latin typeface="+mn-lt"/>
                <a:ea typeface="+mn-ea"/>
                <a:cs typeface="+mn-cs"/>
              </a:rPr>
              <a:t>If you narrowed the answers down to these three 	choices, which would you choose?</a:t>
            </a:r>
            <a:r>
              <a:rPr lang="en-US" sz="2800" dirty="0" smtClean="0">
                <a:solidFill>
                  <a:schemeClr val="tx1"/>
                </a:solidFill>
                <a:latin typeface="+mn-lt"/>
                <a:ea typeface="+mn-ea"/>
                <a:cs typeface="+mn-cs"/>
              </a:rPr>
              <a:t>	</a:t>
            </a:r>
          </a:p>
          <a:p>
            <a:pPr>
              <a:buNone/>
            </a:pPr>
            <a:r>
              <a:rPr lang="en-US" sz="2800" dirty="0" smtClean="0">
                <a:solidFill>
                  <a:schemeClr val="tx1"/>
                </a:solidFill>
                <a:latin typeface="+mn-lt"/>
                <a:ea typeface="+mn-ea"/>
                <a:cs typeface="+mn-cs"/>
              </a:rPr>
              <a:t>	</a:t>
            </a:r>
          </a:p>
          <a:p>
            <a:pPr>
              <a:buNone/>
            </a:pPr>
            <a:r>
              <a:rPr lang="en-US" sz="1800" b="1" dirty="0" smtClean="0">
                <a:solidFill>
                  <a:srgbClr val="002060"/>
                </a:solidFill>
                <a:latin typeface="+mn-lt"/>
                <a:ea typeface="+mn-ea"/>
                <a:cs typeface="+mn-cs"/>
              </a:rPr>
              <a:t>The author mentions his visit to the store (lines 13-19) primarily to show that…</a:t>
            </a:r>
          </a:p>
          <a:p>
            <a:pPr>
              <a:buNone/>
            </a:pPr>
            <a:r>
              <a:rPr lang="en-US" sz="1800" b="1" dirty="0" smtClean="0">
                <a:solidFill>
                  <a:srgbClr val="002060"/>
                </a:solidFill>
                <a:latin typeface="+mn-lt"/>
                <a:ea typeface="+mn-ea"/>
                <a:cs typeface="+mn-cs"/>
              </a:rPr>
              <a:t>		</a:t>
            </a:r>
          </a:p>
          <a:p>
            <a:pPr>
              <a:buNone/>
            </a:pPr>
            <a:r>
              <a:rPr lang="en-US" sz="1800" b="1" dirty="0" smtClean="0">
                <a:solidFill>
                  <a:srgbClr val="002060"/>
                </a:solidFill>
                <a:latin typeface="+mn-lt"/>
                <a:ea typeface="+mn-ea"/>
                <a:cs typeface="+mn-cs"/>
              </a:rPr>
              <a:t>(A)  California avocados are better than any other avocado in the world</a:t>
            </a:r>
          </a:p>
          <a:p>
            <a:pPr>
              <a:buNone/>
            </a:pPr>
            <a:r>
              <a:rPr lang="en-US" sz="1800" b="1" dirty="0" smtClean="0">
                <a:solidFill>
                  <a:srgbClr val="002060"/>
                </a:solidFill>
              </a:rPr>
              <a:t>(B)  Markets often do not stock the best produce </a:t>
            </a:r>
            <a:r>
              <a:rPr lang="en-US" sz="1800" b="1" dirty="0" smtClean="0">
                <a:solidFill>
                  <a:srgbClr val="002060"/>
                </a:solidFill>
                <a:latin typeface="+mn-lt"/>
                <a:ea typeface="+mn-ea"/>
                <a:cs typeface="+mn-cs"/>
              </a:rPr>
              <a:t>	</a:t>
            </a:r>
          </a:p>
          <a:p>
            <a:pPr>
              <a:buNone/>
            </a:pPr>
            <a:r>
              <a:rPr lang="en-US" sz="1800" b="1" dirty="0" smtClean="0">
                <a:solidFill>
                  <a:srgbClr val="002060"/>
                </a:solidFill>
                <a:latin typeface="+mn-lt"/>
                <a:ea typeface="+mn-ea"/>
                <a:cs typeface="+mn-cs"/>
              </a:rPr>
              <a:t>(C)  Smaller avocadoes are always more flavorful than larger ones</a:t>
            </a:r>
          </a:p>
          <a:p>
            <a:pPr>
              <a:buNone/>
            </a:pPr>
            <a:endParaRPr lang="en-US" sz="2800" dirty="0" smtClean="0">
              <a:solidFill>
                <a:schemeClr val="tx1"/>
              </a:solidFill>
              <a:latin typeface="+mn-lt"/>
              <a:ea typeface="+mn-ea"/>
              <a:cs typeface="+mn-cs"/>
            </a:endParaRPr>
          </a:p>
          <a:p>
            <a:pPr marL="609600" indent="-609600" eaLnBrk="1" hangingPunct="1">
              <a:lnSpc>
                <a:spcPct val="150000"/>
              </a:lnSpc>
              <a:buNone/>
            </a:pPr>
            <a:endParaRPr lang="en-US" sz="2800" b="1" dirty="0" smtClean="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458200" cy="5943600"/>
          </a:xfrm>
        </p:spPr>
        <p:txBody>
          <a:bodyPr/>
          <a:lstStyle/>
          <a:p>
            <a:pPr marL="0" marR="0">
              <a:spcBef>
                <a:spcPts val="0"/>
              </a:spcBef>
              <a:spcAft>
                <a:spcPts val="0"/>
              </a:spcAft>
              <a:buNone/>
              <a:tabLst>
                <a:tab pos="457200" algn="l"/>
                <a:tab pos="1371600" algn="l"/>
                <a:tab pos="2286000" algn="l"/>
                <a:tab pos="3200400" algn="l"/>
                <a:tab pos="4114800" algn="l"/>
                <a:tab pos="4711700" algn="l"/>
              </a:tabLst>
            </a:pPr>
            <a:r>
              <a:rPr lang="en-US" sz="2000" b="1" dirty="0" smtClean="0">
                <a:solidFill>
                  <a:srgbClr val="C00000"/>
                </a:solidFill>
                <a:ea typeface="MS Mincho"/>
              </a:rPr>
              <a:t> </a:t>
            </a:r>
            <a:r>
              <a:rPr lang="en-US" sz="3600" b="1" dirty="0" smtClean="0">
                <a:ea typeface="MS Mincho"/>
              </a:rPr>
              <a:t>Other Trap Answers</a:t>
            </a:r>
            <a:endParaRPr lang="en-US" b="1" dirty="0" smtClean="0">
              <a:solidFill>
                <a:srgbClr val="C00000"/>
              </a:solidFill>
              <a:ea typeface="MS Mincho"/>
            </a:endParaRPr>
          </a:p>
          <a:p>
            <a:pPr marL="171450" marR="0" indent="-514350">
              <a:spcBef>
                <a:spcPts val="0"/>
              </a:spcBef>
              <a:spcAft>
                <a:spcPts val="0"/>
              </a:spcAft>
              <a:buNone/>
              <a:tabLst>
                <a:tab pos="457200" algn="l"/>
                <a:tab pos="1371600" algn="l"/>
                <a:tab pos="2286000" algn="l"/>
                <a:tab pos="3200400" algn="l"/>
                <a:tab pos="4114800" algn="l"/>
                <a:tab pos="4711700" algn="l"/>
              </a:tabLst>
            </a:pPr>
            <a:endParaRPr lang="en-US" b="1" dirty="0" smtClean="0">
              <a:solidFill>
                <a:srgbClr val="C00000"/>
              </a:solidFill>
              <a:ea typeface="MS Mincho"/>
            </a:endParaRPr>
          </a:p>
          <a:p>
            <a:pPr marL="171450" marR="0" indent="-514350">
              <a:spcBef>
                <a:spcPts val="0"/>
              </a:spcBef>
              <a:spcAft>
                <a:spcPts val="0"/>
              </a:spcAft>
              <a:buNone/>
              <a:tabLst>
                <a:tab pos="457200" algn="l"/>
                <a:tab pos="1371600" algn="l"/>
                <a:tab pos="2286000" algn="l"/>
                <a:tab pos="3200400" algn="l"/>
                <a:tab pos="4114800" algn="l"/>
                <a:tab pos="4711700" algn="l"/>
              </a:tabLst>
            </a:pPr>
            <a:r>
              <a:rPr lang="en-US" b="1" dirty="0" smtClean="0">
                <a:solidFill>
                  <a:srgbClr val="C00000"/>
                </a:solidFill>
                <a:ea typeface="MS Mincho"/>
              </a:rPr>
              <a:t>3. True but not stated in the passage</a:t>
            </a:r>
          </a:p>
          <a:p>
            <a:pPr marL="171450" marR="0" indent="-514350">
              <a:spcBef>
                <a:spcPts val="0"/>
              </a:spcBef>
              <a:spcAft>
                <a:spcPts val="0"/>
              </a:spcAft>
              <a:buNone/>
              <a:tabLst>
                <a:tab pos="457200" algn="l"/>
                <a:tab pos="1371600" algn="l"/>
                <a:tab pos="2286000" algn="l"/>
                <a:tab pos="3200400" algn="l"/>
                <a:tab pos="4114800" algn="l"/>
                <a:tab pos="4711700" algn="l"/>
              </a:tabLst>
            </a:pPr>
            <a:endParaRPr lang="en-US" b="1" dirty="0" smtClean="0">
              <a:solidFill>
                <a:srgbClr val="C00000"/>
              </a:solidFill>
              <a:ea typeface="MS Mincho"/>
            </a:endParaRPr>
          </a:p>
          <a:p>
            <a:pPr marL="171450" marR="0" indent="-514350">
              <a:spcBef>
                <a:spcPts val="0"/>
              </a:spcBef>
              <a:spcAft>
                <a:spcPts val="0"/>
              </a:spcAft>
              <a:buNone/>
              <a:tabLst>
                <a:tab pos="457200" algn="l"/>
                <a:tab pos="1371600" algn="l"/>
                <a:tab pos="2286000" algn="l"/>
                <a:tab pos="3200400" algn="l"/>
                <a:tab pos="4114800" algn="l"/>
                <a:tab pos="4711700" algn="l"/>
              </a:tabLst>
            </a:pPr>
            <a:r>
              <a:rPr lang="en-US" b="1" dirty="0" smtClean="0">
                <a:solidFill>
                  <a:srgbClr val="C00000"/>
                </a:solidFill>
                <a:ea typeface="MS Mincho"/>
              </a:rPr>
              <a:t>4. Exact opposite of passage</a:t>
            </a:r>
            <a:endParaRPr lang="en-US" sz="2000" dirty="0" smtClean="0">
              <a:solidFill>
                <a:srgbClr val="C00000"/>
              </a:solidFill>
              <a:ea typeface="MS Mincho"/>
            </a:endParaRPr>
          </a:p>
          <a:p>
            <a:pPr marL="0" marR="0">
              <a:spcBef>
                <a:spcPts val="0"/>
              </a:spcBef>
              <a:spcAft>
                <a:spcPts val="0"/>
              </a:spcAft>
              <a:buNone/>
              <a:tabLst>
                <a:tab pos="457200" algn="l"/>
                <a:tab pos="1371600" algn="l"/>
                <a:tab pos="2286000" algn="l"/>
                <a:tab pos="3200400" algn="l"/>
                <a:tab pos="4114800" algn="l"/>
                <a:tab pos="4711700" algn="l"/>
              </a:tabLst>
            </a:pPr>
            <a:r>
              <a:rPr lang="en-US" b="1" dirty="0" smtClean="0">
                <a:solidFill>
                  <a:srgbClr val="C00000"/>
                </a:solidFill>
                <a:ea typeface="MS Mincho"/>
              </a:rPr>
              <a:t> </a:t>
            </a:r>
            <a:endParaRPr lang="en-US" sz="2000" dirty="0" smtClean="0">
              <a:solidFill>
                <a:srgbClr val="C00000"/>
              </a:solidFill>
              <a:ea typeface="MS Mincho"/>
            </a:endParaRPr>
          </a:p>
          <a:p>
            <a:pPr marL="0" marR="0">
              <a:spcBef>
                <a:spcPts val="0"/>
              </a:spcBef>
              <a:spcAft>
                <a:spcPts val="0"/>
              </a:spcAft>
              <a:buNone/>
              <a:tabLst>
                <a:tab pos="457200" algn="l"/>
                <a:tab pos="1371600" algn="l"/>
                <a:tab pos="2286000" algn="l"/>
                <a:tab pos="3200400" algn="l"/>
                <a:tab pos="4114800" algn="l"/>
                <a:tab pos="4711700" algn="l"/>
              </a:tabLst>
            </a:pPr>
            <a:r>
              <a:rPr lang="en-US" b="1" dirty="0" smtClean="0">
                <a:solidFill>
                  <a:srgbClr val="C00000"/>
                </a:solidFill>
                <a:ea typeface="MS Mincho"/>
              </a:rPr>
              <a:t>5. Half right, half wrong</a:t>
            </a:r>
            <a:endParaRPr lang="en-US" sz="2000" dirty="0" smtClean="0">
              <a:solidFill>
                <a:srgbClr val="C00000"/>
              </a:solidFill>
              <a:ea typeface="MS Mincho"/>
            </a:endParaRP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228600"/>
            <a:ext cx="7086600" cy="944563"/>
          </a:xfrm>
        </p:spPr>
        <p:txBody>
          <a:bodyPr/>
          <a:lstStyle/>
          <a:p>
            <a:pPr algn="l" eaLnBrk="1" hangingPunct="1"/>
            <a:r>
              <a:rPr lang="en-US" sz="3600" b="1" dirty="0" smtClean="0"/>
              <a:t>Prose Fiction Passages</a:t>
            </a:r>
          </a:p>
        </p:txBody>
      </p:sp>
      <p:sp>
        <p:nvSpPr>
          <p:cNvPr id="39939" name="Content Placeholder 3"/>
          <p:cNvSpPr>
            <a:spLocks noGrp="1"/>
          </p:cNvSpPr>
          <p:nvPr>
            <p:ph idx="1"/>
          </p:nvPr>
        </p:nvSpPr>
        <p:spPr>
          <a:xfrm>
            <a:off x="381000" y="1295400"/>
            <a:ext cx="8305800" cy="4830763"/>
          </a:xfrm>
        </p:spPr>
        <p:txBody>
          <a:bodyPr/>
          <a:lstStyle/>
          <a:p>
            <a:pPr eaLnBrk="1" hangingPunct="1">
              <a:buFontTx/>
              <a:buNone/>
            </a:pPr>
            <a:r>
              <a:rPr lang="en-US" sz="2400" b="1" i="1" dirty="0" smtClean="0"/>
              <a:t>Prose Fiction Questions Ask About</a:t>
            </a:r>
          </a:p>
          <a:p>
            <a:pPr eaLnBrk="1" hangingPunct="1">
              <a:buFontTx/>
              <a:buNone/>
            </a:pPr>
            <a:endParaRPr lang="en-US" sz="2400" b="1" i="1" dirty="0" smtClean="0"/>
          </a:p>
          <a:p>
            <a:pPr marL="457200" indent="-457200" eaLnBrk="1" hangingPunct="1">
              <a:buFont typeface="+mj-lt"/>
              <a:buAutoNum type="arabicPeriod"/>
            </a:pPr>
            <a:r>
              <a:rPr lang="en-US" sz="2400" b="1" dirty="0" smtClean="0">
                <a:solidFill>
                  <a:srgbClr val="C00000"/>
                </a:solidFill>
              </a:rPr>
              <a:t>Plot</a:t>
            </a:r>
          </a:p>
          <a:p>
            <a:pPr marL="457200" indent="-457200" eaLnBrk="1" hangingPunct="1">
              <a:buFont typeface="+mj-lt"/>
              <a:buAutoNum type="arabicPeriod"/>
            </a:pPr>
            <a:r>
              <a:rPr lang="en-US" sz="2400" b="1" dirty="0" smtClean="0">
                <a:solidFill>
                  <a:srgbClr val="C00000"/>
                </a:solidFill>
              </a:rPr>
              <a:t>Characters</a:t>
            </a:r>
          </a:p>
          <a:p>
            <a:pPr marL="457200" indent="-457200" eaLnBrk="1" hangingPunct="1">
              <a:buFont typeface="+mj-lt"/>
              <a:buAutoNum type="arabicPeriod"/>
            </a:pPr>
            <a:r>
              <a:rPr lang="en-US" sz="2400" b="1" dirty="0" smtClean="0">
                <a:solidFill>
                  <a:srgbClr val="C00000"/>
                </a:solidFill>
              </a:rPr>
              <a:t>Setting</a:t>
            </a:r>
          </a:p>
          <a:p>
            <a:pPr marL="457200" indent="-457200" eaLnBrk="1" hangingPunct="1">
              <a:buFont typeface="+mj-lt"/>
              <a:buAutoNum type="arabicPeriod"/>
            </a:pPr>
            <a:r>
              <a:rPr lang="en-US" sz="2400" b="1" dirty="0" smtClean="0">
                <a:solidFill>
                  <a:srgbClr val="C00000"/>
                </a:solidFill>
              </a:rPr>
              <a:t>Theme</a:t>
            </a:r>
          </a:p>
        </p:txBody>
      </p:sp>
      <p:sp>
        <p:nvSpPr>
          <p:cNvPr id="4" name="Rounded Rectangular Callout 3"/>
          <p:cNvSpPr/>
          <p:nvPr/>
        </p:nvSpPr>
        <p:spPr>
          <a:xfrm>
            <a:off x="3505200" y="2971800"/>
            <a:ext cx="4876800" cy="2743200"/>
          </a:xfrm>
          <a:prstGeom prst="wedgeRoundRectCallout">
            <a:avLst>
              <a:gd name="adj1" fmla="val -70289"/>
              <a:gd name="adj2" fmla="val -7308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When reading fiction passages, make sure to look for the protagonist, antagonist, and foil</a:t>
            </a:r>
          </a:p>
          <a:p>
            <a:endParaRPr lang="en-US" b="1" dirty="0"/>
          </a:p>
          <a:p>
            <a:r>
              <a:rPr lang="en-US" b="1" dirty="0" smtClean="0"/>
              <a:t>When skimming, </a:t>
            </a:r>
            <a:r>
              <a:rPr lang="en-US" b="1" i="1" dirty="0" smtClean="0"/>
              <a:t>read the DIALOGUE</a:t>
            </a:r>
            <a:endParaRPr lang="en-US" b="1"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81600" cy="868362"/>
          </a:xfrm>
        </p:spPr>
        <p:txBody>
          <a:bodyPr/>
          <a:lstStyle/>
          <a:p>
            <a:pPr algn="l"/>
            <a:r>
              <a:rPr lang="en-US" sz="3600" b="1" dirty="0" smtClean="0"/>
              <a:t>Prose Fiction I</a:t>
            </a:r>
            <a:endParaRPr lang="en-US" sz="3600" b="1" dirty="0"/>
          </a:p>
        </p:txBody>
      </p:sp>
      <p:sp>
        <p:nvSpPr>
          <p:cNvPr id="3" name="Content Placeholder 2"/>
          <p:cNvSpPr>
            <a:spLocks noGrp="1"/>
          </p:cNvSpPr>
          <p:nvPr>
            <p:ph idx="1"/>
          </p:nvPr>
        </p:nvSpPr>
        <p:spPr/>
        <p:txBody>
          <a:bodyPr/>
          <a:lstStyle/>
          <a:p>
            <a:pPr>
              <a:buNone/>
            </a:pPr>
            <a:r>
              <a:rPr lang="en-US" b="1" dirty="0" smtClean="0"/>
              <a:t>Fiction passages usually have three types of characters:</a:t>
            </a:r>
            <a:endParaRPr lang="en-US" dirty="0" smtClean="0"/>
          </a:p>
          <a:p>
            <a:pPr>
              <a:buNone/>
            </a:pPr>
            <a:r>
              <a:rPr lang="en-US" dirty="0" smtClean="0"/>
              <a:t> </a:t>
            </a:r>
          </a:p>
          <a:p>
            <a:pPr marL="514350" indent="-514350">
              <a:buFont typeface="+mj-lt"/>
              <a:buAutoNum type="arabicPeriod"/>
            </a:pPr>
            <a:r>
              <a:rPr lang="en-US" b="1" i="1" dirty="0" smtClean="0"/>
              <a:t>The Protagonist: </a:t>
            </a:r>
            <a:r>
              <a:rPr lang="en-US" b="1" i="1" dirty="0" smtClean="0">
                <a:solidFill>
                  <a:srgbClr val="C00000"/>
                </a:solidFill>
              </a:rPr>
              <a:t>hero, main character</a:t>
            </a:r>
            <a:endParaRPr lang="en-US" dirty="0" smtClean="0">
              <a:solidFill>
                <a:srgbClr val="C00000"/>
              </a:solidFill>
            </a:endParaRPr>
          </a:p>
          <a:p>
            <a:pPr marL="514350" indent="-514350">
              <a:buFont typeface="+mj-lt"/>
              <a:buAutoNum type="arabicPeriod"/>
            </a:pPr>
            <a:r>
              <a:rPr lang="en-US" b="1" i="1" dirty="0" smtClean="0"/>
              <a:t>The Antagonist: </a:t>
            </a:r>
            <a:r>
              <a:rPr lang="en-US" b="1" i="1" dirty="0" smtClean="0">
                <a:solidFill>
                  <a:srgbClr val="C00000"/>
                </a:solidFill>
              </a:rPr>
              <a:t>villain</a:t>
            </a:r>
            <a:endParaRPr lang="en-US" dirty="0" smtClean="0">
              <a:solidFill>
                <a:srgbClr val="C00000"/>
              </a:solidFill>
            </a:endParaRPr>
          </a:p>
          <a:p>
            <a:pPr marL="514350" indent="-514350">
              <a:buFont typeface="+mj-lt"/>
              <a:buAutoNum type="arabicPeriod"/>
            </a:pPr>
            <a:r>
              <a:rPr lang="en-US" b="1" i="1" dirty="0" smtClean="0"/>
              <a:t>The Foil: </a:t>
            </a:r>
            <a:r>
              <a:rPr lang="en-US" b="1" i="1" dirty="0" smtClean="0">
                <a:solidFill>
                  <a:srgbClr val="C00000"/>
                </a:solidFill>
              </a:rPr>
              <a:t>person or situation that exists to tell the reader something about the protagonist</a:t>
            </a:r>
            <a:endParaRPr lang="en-US" dirty="0" smtClean="0">
              <a:solidFill>
                <a:srgbClr val="C00000"/>
              </a:solidFill>
            </a:endParaRPr>
          </a:p>
          <a:p>
            <a:pPr>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304800"/>
            <a:ext cx="5257800" cy="884238"/>
          </a:xfrm>
        </p:spPr>
        <p:txBody>
          <a:bodyPr/>
          <a:lstStyle/>
          <a:p>
            <a:pPr algn="l" eaLnBrk="1" hangingPunct="1"/>
            <a:r>
              <a:rPr lang="en-US" sz="3600" b="1" dirty="0" smtClean="0"/>
              <a:t>Prose Fiction II</a:t>
            </a:r>
          </a:p>
        </p:txBody>
      </p:sp>
      <p:sp>
        <p:nvSpPr>
          <p:cNvPr id="40963" name="Rectangle 3"/>
          <p:cNvSpPr>
            <a:spLocks noGrp="1" noChangeArrowheads="1"/>
          </p:cNvSpPr>
          <p:nvPr>
            <p:ph idx="1"/>
          </p:nvPr>
        </p:nvSpPr>
        <p:spPr>
          <a:xfrm>
            <a:off x="457200" y="1219200"/>
            <a:ext cx="8229600" cy="5181600"/>
          </a:xfrm>
        </p:spPr>
        <p:txBody>
          <a:bodyPr/>
          <a:lstStyle/>
          <a:p>
            <a:pPr eaLnBrk="1" hangingPunct="1">
              <a:buFontTx/>
              <a:buNone/>
            </a:pPr>
            <a:r>
              <a:rPr lang="en-US" sz="2800" b="1" dirty="0" smtClean="0"/>
              <a:t>Step 1:</a:t>
            </a:r>
          </a:p>
          <a:p>
            <a:pPr eaLnBrk="1" hangingPunct="1">
              <a:buFontTx/>
              <a:buNone/>
            </a:pPr>
            <a:r>
              <a:rPr lang="en-US" sz="2400" b="1" dirty="0" smtClean="0">
                <a:solidFill>
                  <a:srgbClr val="C00000"/>
                </a:solidFill>
              </a:rPr>
              <a:t>Read the blurb</a:t>
            </a:r>
          </a:p>
          <a:p>
            <a:pPr eaLnBrk="1" hangingPunct="1">
              <a:buFontTx/>
              <a:buNone/>
            </a:pPr>
            <a:r>
              <a:rPr lang="en-US" sz="2800" b="1" dirty="0" smtClean="0"/>
              <a:t>Step 2:</a:t>
            </a:r>
          </a:p>
          <a:p>
            <a:pPr eaLnBrk="1" hangingPunct="1">
              <a:buFontTx/>
              <a:buNone/>
            </a:pPr>
            <a:r>
              <a:rPr lang="en-US" sz="2400" b="1" dirty="0" smtClean="0">
                <a:solidFill>
                  <a:srgbClr val="C00000"/>
                </a:solidFill>
              </a:rPr>
              <a:t>Skim the passage to understand the plot</a:t>
            </a:r>
          </a:p>
          <a:p>
            <a:pPr eaLnBrk="1" hangingPunct="1">
              <a:buFontTx/>
              <a:buNone/>
            </a:pPr>
            <a:r>
              <a:rPr lang="en-US" sz="2800" b="1" dirty="0" smtClean="0"/>
              <a:t>Step 3:</a:t>
            </a:r>
          </a:p>
          <a:p>
            <a:pPr eaLnBrk="1" hangingPunct="1">
              <a:buNone/>
            </a:pPr>
            <a:r>
              <a:rPr lang="en-US" sz="2400" b="1" dirty="0" smtClean="0">
                <a:solidFill>
                  <a:srgbClr val="C00000"/>
                </a:solidFill>
              </a:rPr>
              <a:t>Write down a short summary</a:t>
            </a:r>
          </a:p>
          <a:p>
            <a:pPr eaLnBrk="1" hangingPunct="1">
              <a:buNone/>
            </a:pPr>
            <a:r>
              <a:rPr lang="en-US" sz="2800" b="1" dirty="0" smtClean="0"/>
              <a:t>Step 4:</a:t>
            </a:r>
          </a:p>
          <a:p>
            <a:pPr eaLnBrk="1" hangingPunct="1">
              <a:buNone/>
            </a:pPr>
            <a:r>
              <a:rPr lang="en-US" sz="2800" b="1" dirty="0" smtClean="0">
                <a:solidFill>
                  <a:srgbClr val="C00000"/>
                </a:solidFill>
              </a:rPr>
              <a:t>Watch out for figurative language and literary devices</a:t>
            </a:r>
            <a:endParaRPr lang="en-US" sz="2800" b="1" dirty="0" smtClean="0"/>
          </a:p>
          <a:p>
            <a:pPr eaLnBrk="1" hangingPunct="1">
              <a:buFontTx/>
              <a:buNone/>
            </a:pPr>
            <a:r>
              <a:rPr lang="en-US" sz="2800" b="1" dirty="0" smtClean="0"/>
              <a:t>Step 5:</a:t>
            </a:r>
          </a:p>
          <a:p>
            <a:pPr eaLnBrk="1" hangingPunct="1">
              <a:buFontTx/>
              <a:buNone/>
            </a:pPr>
            <a:r>
              <a:rPr lang="en-US" sz="2400" b="1" dirty="0" smtClean="0">
                <a:solidFill>
                  <a:srgbClr val="C00000"/>
                </a:solidFill>
              </a:rPr>
              <a:t>Make mental or actual notes about the characters</a:t>
            </a:r>
          </a:p>
          <a:p>
            <a:pPr eaLnBrk="1" hangingPunct="1">
              <a:buFontTx/>
              <a:buNone/>
            </a:pPr>
            <a:endParaRPr lang="en-US"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shutterstock_1577419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33600" y="304800"/>
            <a:ext cx="4953000" cy="1143000"/>
          </a:xfrm>
        </p:spPr>
        <p:txBody>
          <a:bodyPr/>
          <a:lstStyle/>
          <a:p>
            <a:pPr algn="l" eaLnBrk="1" hangingPunct="1"/>
            <a:r>
              <a:rPr lang="en-US" sz="3600" b="1" dirty="0" smtClean="0"/>
              <a:t>Reading vs. </a:t>
            </a:r>
            <a:r>
              <a:rPr lang="en-US" sz="3600" b="1" i="1" dirty="0" smtClean="0"/>
              <a:t>Reading</a:t>
            </a:r>
          </a:p>
        </p:txBody>
      </p:sp>
      <p:sp>
        <p:nvSpPr>
          <p:cNvPr id="21507" name="Rectangle 3"/>
          <p:cNvSpPr>
            <a:spLocks noGrp="1" noChangeArrowheads="1"/>
          </p:cNvSpPr>
          <p:nvPr>
            <p:ph type="body" idx="1"/>
          </p:nvPr>
        </p:nvSpPr>
        <p:spPr/>
        <p:txBody>
          <a:bodyPr/>
          <a:lstStyle/>
          <a:p>
            <a:pPr eaLnBrk="1" hangingPunct="1">
              <a:buFontTx/>
              <a:buNone/>
            </a:pPr>
            <a:r>
              <a:rPr lang="en-US" sz="2400" dirty="0" smtClean="0"/>
              <a:t>Think about the difference between ACT reading comprehension and reading in English classes</a:t>
            </a:r>
          </a:p>
          <a:p>
            <a:pPr eaLnBrk="1" hangingPunct="1">
              <a:buFontTx/>
              <a:buNone/>
            </a:pPr>
            <a:endParaRPr lang="en-US" sz="2400" dirty="0" smtClean="0"/>
          </a:p>
          <a:p>
            <a:pPr eaLnBrk="1" hangingPunct="1">
              <a:buFontTx/>
              <a:buNone/>
            </a:pPr>
            <a:r>
              <a:rPr lang="en-US" sz="2400" dirty="0" smtClean="0"/>
              <a:t>On the ACT, you NEVER need to remember what you read!</a:t>
            </a:r>
          </a:p>
          <a:p>
            <a:pPr eaLnBrk="1" hangingPunct="1">
              <a:buFontTx/>
              <a:buNone/>
            </a:pPr>
            <a:endParaRPr lang="en-US" sz="2400" dirty="0" smtClean="0"/>
          </a:p>
          <a:p>
            <a:pPr eaLnBrk="1" hangingPunct="1">
              <a:buFontTx/>
              <a:buNone/>
            </a:pPr>
            <a:r>
              <a:rPr lang="en-US" sz="2400" dirty="0" smtClean="0"/>
              <a:t>Remember, you only get points for </a:t>
            </a:r>
            <a:r>
              <a:rPr lang="en-US" sz="2400" b="1" dirty="0" smtClean="0"/>
              <a:t>answering </a:t>
            </a:r>
            <a:r>
              <a:rPr lang="en-US" sz="2400" dirty="0" smtClean="0"/>
              <a:t>questions, not </a:t>
            </a:r>
            <a:r>
              <a:rPr lang="en-US" sz="2400" b="1" dirty="0" smtClean="0"/>
              <a:t>understanding</a:t>
            </a:r>
            <a:r>
              <a:rPr lang="en-US" sz="2400" dirty="0" smtClean="0"/>
              <a:t> the passage!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smtClean="0"/>
              <a:t>Common SAT Reading Mistakes</a:t>
            </a:r>
            <a:endParaRPr lang="en-US" sz="3600" b="1" dirty="0"/>
          </a:p>
        </p:txBody>
      </p:sp>
      <p:sp>
        <p:nvSpPr>
          <p:cNvPr id="3" name="Content Placeholder 2"/>
          <p:cNvSpPr>
            <a:spLocks noGrp="1"/>
          </p:cNvSpPr>
          <p:nvPr>
            <p:ph idx="1"/>
          </p:nvPr>
        </p:nvSpPr>
        <p:spPr>
          <a:xfrm>
            <a:off x="381000" y="1295400"/>
            <a:ext cx="8305800" cy="4830763"/>
          </a:xfrm>
        </p:spPr>
        <p:txBody>
          <a:bodyPr/>
          <a:lstStyle/>
          <a:p>
            <a:pPr>
              <a:buNone/>
            </a:pPr>
            <a:r>
              <a:rPr lang="en-US" dirty="0" smtClean="0">
                <a:solidFill>
                  <a:schemeClr val="accent2">
                    <a:lumMod val="75000"/>
                  </a:schemeClr>
                </a:solidFill>
              </a:rPr>
              <a:t>Most students spend TOO much time on the passage and NOT ENOUGH time on the questions</a:t>
            </a:r>
          </a:p>
          <a:p>
            <a:pPr>
              <a:buNone/>
            </a:pPr>
            <a:endParaRPr lang="en-US" dirty="0" smtClean="0">
              <a:solidFill>
                <a:schemeClr val="accent5">
                  <a:lumMod val="25000"/>
                </a:schemeClr>
              </a:solidFill>
            </a:endParaRPr>
          </a:p>
          <a:p>
            <a:pPr>
              <a:buNone/>
            </a:pPr>
            <a:r>
              <a:rPr lang="en-US" dirty="0" smtClean="0">
                <a:solidFill>
                  <a:schemeClr val="accent5">
                    <a:lumMod val="25000"/>
                  </a:schemeClr>
                </a:solidFill>
              </a:rPr>
              <a:t>Students make mistakes because they don’t understand what the questions really ask</a:t>
            </a:r>
          </a:p>
          <a:p>
            <a:pPr>
              <a:buNone/>
            </a:pPr>
            <a:endParaRPr lang="en-US" dirty="0" smtClean="0">
              <a:solidFill>
                <a:schemeClr val="accent2">
                  <a:lumMod val="75000"/>
                </a:schemeClr>
              </a:solidFill>
            </a:endParaRPr>
          </a:p>
          <a:p>
            <a:pPr>
              <a:buNone/>
            </a:pPr>
            <a:r>
              <a:rPr lang="en-US" dirty="0" smtClean="0">
                <a:solidFill>
                  <a:schemeClr val="bg2">
                    <a:lumMod val="75000"/>
                  </a:schemeClr>
                </a:solidFill>
              </a:rPr>
              <a:t>Students choose answers that do not have DIRECT SUPPORT from the passage</a:t>
            </a:r>
            <a:endParaRPr lang="en-US" dirty="0">
              <a:solidFill>
                <a:schemeClr val="bg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533400"/>
          <a:ext cx="8077200" cy="5699759"/>
        </p:xfrm>
        <a:graphic>
          <a:graphicData uri="http://schemas.openxmlformats.org/drawingml/2006/table">
            <a:tbl>
              <a:tblPr/>
              <a:tblGrid>
                <a:gridCol w="4038600"/>
                <a:gridCol w="4038600"/>
              </a:tblGrid>
              <a:tr h="493059">
                <a:tc>
                  <a:txBody>
                    <a:bodyPr/>
                    <a:lstStyle/>
                    <a:p>
                      <a:pPr marL="0" marR="0">
                        <a:spcBef>
                          <a:spcPts val="0"/>
                        </a:spcBef>
                        <a:spcAft>
                          <a:spcPts val="0"/>
                        </a:spcAft>
                        <a:tabLst>
                          <a:tab pos="457200" algn="l"/>
                          <a:tab pos="1371600" algn="l"/>
                          <a:tab pos="2286000" algn="l"/>
                          <a:tab pos="3200400" algn="l"/>
                          <a:tab pos="4114800" algn="l"/>
                          <a:tab pos="4711700" algn="l"/>
                        </a:tabLst>
                      </a:pPr>
                      <a:r>
                        <a:rPr lang="en-US" sz="2400" b="1">
                          <a:latin typeface="Arial" pitchFamily="34" charset="0"/>
                          <a:ea typeface="MS Mincho"/>
                          <a:cs typeface="Arial" pitchFamily="34" charset="0"/>
                        </a:rPr>
                        <a:t>ACTIVE READING</a:t>
                      </a:r>
                      <a:endParaRPr lang="en-US" sz="2400">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1371600" algn="l"/>
                          <a:tab pos="2286000" algn="l"/>
                          <a:tab pos="3200400" algn="l"/>
                          <a:tab pos="4114800" algn="l"/>
                          <a:tab pos="4711700" algn="l"/>
                        </a:tabLst>
                      </a:pPr>
                      <a:r>
                        <a:rPr lang="en-US" sz="2400" b="1">
                          <a:latin typeface="Arial" pitchFamily="34" charset="0"/>
                          <a:ea typeface="MS Mincho"/>
                          <a:cs typeface="Arial" pitchFamily="34" charset="0"/>
                        </a:rPr>
                        <a:t>PASSIVE READING</a:t>
                      </a:r>
                      <a:endParaRPr lang="en-US" sz="2400">
                        <a:latin typeface="Arial" pitchFamily="34" charset="0"/>
                        <a:ea typeface="MS Mincho"/>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673">
                <a:tc>
                  <a:txBody>
                    <a:bodyPr/>
                    <a:lstStyle/>
                    <a:p>
                      <a:pPr marL="0" marR="0">
                        <a:spcBef>
                          <a:spcPts val="0"/>
                        </a:spcBef>
                        <a:spcAft>
                          <a:spcPts val="0"/>
                        </a:spcAft>
                        <a:tabLst>
                          <a:tab pos="457200" algn="l"/>
                          <a:tab pos="1371600" algn="l"/>
                          <a:tab pos="2286000" algn="l"/>
                          <a:tab pos="3200400" algn="l"/>
                          <a:tab pos="4114800" algn="l"/>
                          <a:tab pos="4711700" algn="l"/>
                        </a:tabLst>
                      </a:pPr>
                      <a:r>
                        <a:rPr lang="en-US" sz="2400">
                          <a:solidFill>
                            <a:srgbClr val="C00000"/>
                          </a:solidFill>
                          <a:latin typeface="Arial" pitchFamily="34" charset="0"/>
                          <a:ea typeface="MS Mincho"/>
                          <a:cs typeface="Arial" pitchFamily="34" charset="0"/>
                        </a:rPr>
                        <a:t>You </a:t>
                      </a:r>
                      <a:r>
                        <a:rPr lang="en-US" sz="2400" i="1">
                          <a:solidFill>
                            <a:srgbClr val="C00000"/>
                          </a:solidFill>
                          <a:latin typeface="Arial" pitchFamily="34" charset="0"/>
                          <a:ea typeface="MS Mincho"/>
                          <a:cs typeface="Arial" pitchFamily="34" charset="0"/>
                        </a:rPr>
                        <a:t>turn your brain on</a:t>
                      </a:r>
                      <a:r>
                        <a:rPr lang="en-US" sz="2400">
                          <a:solidFill>
                            <a:srgbClr val="C00000"/>
                          </a:solidFill>
                          <a:latin typeface="Arial" pitchFamily="34" charset="0"/>
                          <a:ea typeface="MS Mincho"/>
                          <a:cs typeface="Arial" pitchFamily="34" charset="0"/>
                        </a:rPr>
                        <a:t> before reading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1371600" algn="l"/>
                          <a:tab pos="2286000" algn="l"/>
                          <a:tab pos="3200400" algn="l"/>
                          <a:tab pos="4114800" algn="l"/>
                          <a:tab pos="4711700" algn="l"/>
                        </a:tabLst>
                      </a:pPr>
                      <a:r>
                        <a:rPr lang="en-US" sz="2400">
                          <a:solidFill>
                            <a:srgbClr val="0070C0"/>
                          </a:solidFill>
                          <a:latin typeface="Arial" pitchFamily="34" charset="0"/>
                          <a:ea typeface="MS Mincho"/>
                          <a:cs typeface="Arial" pitchFamily="34" charset="0"/>
                        </a:rPr>
                        <a:t>Brain is off during reading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0009">
                <a:tc>
                  <a:txBody>
                    <a:bodyPr/>
                    <a:lstStyle/>
                    <a:p>
                      <a:pPr marL="0" marR="0">
                        <a:spcBef>
                          <a:spcPts val="0"/>
                        </a:spcBef>
                        <a:spcAft>
                          <a:spcPts val="0"/>
                        </a:spcAft>
                        <a:tabLst>
                          <a:tab pos="457200" algn="l"/>
                          <a:tab pos="1371600" algn="l"/>
                          <a:tab pos="2286000" algn="l"/>
                          <a:tab pos="3200400" algn="l"/>
                          <a:tab pos="4114800" algn="l"/>
                          <a:tab pos="4711700" algn="l"/>
                        </a:tabLst>
                      </a:pPr>
                      <a:r>
                        <a:rPr lang="en-US" sz="2400" u="sng">
                          <a:solidFill>
                            <a:srgbClr val="C00000"/>
                          </a:solidFill>
                          <a:latin typeface="Arial" pitchFamily="34" charset="0"/>
                          <a:ea typeface="MS Mincho"/>
                          <a:cs typeface="Arial" pitchFamily="34" charset="0"/>
                        </a:rPr>
                        <a:t>Great for</a:t>
                      </a:r>
                      <a:r>
                        <a:rPr lang="en-US" sz="2400">
                          <a:solidFill>
                            <a:srgbClr val="C00000"/>
                          </a:solidFill>
                          <a:latin typeface="Arial" pitchFamily="34" charset="0"/>
                          <a:ea typeface="MS Mincho"/>
                          <a:cs typeface="Arial" pitchFamily="34" charset="0"/>
                        </a:rPr>
                        <a:t>: School reading, research, the SAT/ACT/PSAT/AP Tests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1371600" algn="l"/>
                          <a:tab pos="2286000" algn="l"/>
                          <a:tab pos="3200400" algn="l"/>
                          <a:tab pos="4114800" algn="l"/>
                          <a:tab pos="4711700" algn="l"/>
                        </a:tabLst>
                      </a:pPr>
                      <a:r>
                        <a:rPr lang="en-US" sz="2400" u="sng" dirty="0">
                          <a:solidFill>
                            <a:srgbClr val="0070C0"/>
                          </a:solidFill>
                          <a:latin typeface="Arial" pitchFamily="34" charset="0"/>
                          <a:ea typeface="MS Mincho"/>
                          <a:cs typeface="Arial" pitchFamily="34" charset="0"/>
                        </a:rPr>
                        <a:t>Great for</a:t>
                      </a:r>
                      <a:r>
                        <a:rPr lang="en-US" sz="2400" dirty="0">
                          <a:solidFill>
                            <a:srgbClr val="0070C0"/>
                          </a:solidFill>
                          <a:latin typeface="Arial" pitchFamily="34" charset="0"/>
                          <a:ea typeface="MS Mincho"/>
                          <a:cs typeface="Arial" pitchFamily="34" charset="0"/>
                        </a:rPr>
                        <a:t>: Magazines, Harry Potter books, brochures,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0009">
                <a:tc>
                  <a:txBody>
                    <a:bodyPr/>
                    <a:lstStyle/>
                    <a:p>
                      <a:pPr marL="0" marR="0">
                        <a:spcBef>
                          <a:spcPts val="0"/>
                        </a:spcBef>
                        <a:spcAft>
                          <a:spcPts val="0"/>
                        </a:spcAft>
                        <a:tabLst>
                          <a:tab pos="457200" algn="l"/>
                          <a:tab pos="1371600" algn="l"/>
                          <a:tab pos="2286000" algn="l"/>
                          <a:tab pos="3200400" algn="l"/>
                          <a:tab pos="4114800" algn="l"/>
                          <a:tab pos="4711700" algn="l"/>
                        </a:tabLst>
                      </a:pPr>
                      <a:r>
                        <a:rPr lang="en-US" sz="2400">
                          <a:solidFill>
                            <a:srgbClr val="C00000"/>
                          </a:solidFill>
                          <a:latin typeface="Arial" pitchFamily="34" charset="0"/>
                          <a:ea typeface="MS Mincho"/>
                          <a:cs typeface="Arial" pitchFamily="34" charset="0"/>
                        </a:rPr>
                        <a:t>You </a:t>
                      </a:r>
                      <a:r>
                        <a:rPr lang="en-US" sz="2400" i="1">
                          <a:solidFill>
                            <a:srgbClr val="C00000"/>
                          </a:solidFill>
                          <a:latin typeface="Arial" pitchFamily="34" charset="0"/>
                          <a:ea typeface="MS Mincho"/>
                          <a:cs typeface="Arial" pitchFamily="34" charset="0"/>
                        </a:rPr>
                        <a:t>think critically</a:t>
                      </a:r>
                      <a:r>
                        <a:rPr lang="en-US" sz="2400">
                          <a:solidFill>
                            <a:srgbClr val="C00000"/>
                          </a:solidFill>
                          <a:latin typeface="Arial" pitchFamily="34" charset="0"/>
                          <a:ea typeface="MS Mincho"/>
                          <a:cs typeface="Arial" pitchFamily="34" charset="0"/>
                        </a:rPr>
                        <a:t> about the author/characters while reading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1371600" algn="l"/>
                          <a:tab pos="2286000" algn="l"/>
                          <a:tab pos="3200400" algn="l"/>
                          <a:tab pos="4114800" algn="l"/>
                          <a:tab pos="4711700" algn="l"/>
                        </a:tabLst>
                      </a:pPr>
                      <a:r>
                        <a:rPr lang="en-US" sz="2400">
                          <a:solidFill>
                            <a:srgbClr val="0070C0"/>
                          </a:solidFill>
                          <a:latin typeface="Arial" pitchFamily="34" charset="0"/>
                          <a:ea typeface="MS Mincho"/>
                          <a:cs typeface="Arial" pitchFamily="34" charset="0"/>
                        </a:rPr>
                        <a:t>You simply read/skim to understand the main point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0009">
                <a:tc>
                  <a:txBody>
                    <a:bodyPr/>
                    <a:lstStyle/>
                    <a:p>
                      <a:pPr marL="0" marR="0">
                        <a:spcBef>
                          <a:spcPts val="0"/>
                        </a:spcBef>
                        <a:spcAft>
                          <a:spcPts val="0"/>
                        </a:spcAft>
                        <a:tabLst>
                          <a:tab pos="457200" algn="l"/>
                          <a:tab pos="1371600" algn="l"/>
                          <a:tab pos="2286000" algn="l"/>
                          <a:tab pos="3200400" algn="l"/>
                          <a:tab pos="4114800" algn="l"/>
                          <a:tab pos="4711700" algn="l"/>
                        </a:tabLst>
                      </a:pPr>
                      <a:r>
                        <a:rPr lang="en-US" sz="2400" dirty="0">
                          <a:solidFill>
                            <a:srgbClr val="C00000"/>
                          </a:solidFill>
                          <a:latin typeface="Arial" pitchFamily="34" charset="0"/>
                          <a:ea typeface="MS Mincho"/>
                          <a:cs typeface="Arial" pitchFamily="34" charset="0"/>
                        </a:rPr>
                        <a:t>You </a:t>
                      </a:r>
                      <a:r>
                        <a:rPr lang="en-US" sz="2400" i="1" dirty="0">
                          <a:solidFill>
                            <a:srgbClr val="C00000"/>
                          </a:solidFill>
                          <a:latin typeface="Arial" pitchFamily="34" charset="0"/>
                          <a:ea typeface="MS Mincho"/>
                          <a:cs typeface="Arial" pitchFamily="34" charset="0"/>
                        </a:rPr>
                        <a:t>underline key aspects</a:t>
                      </a:r>
                      <a:r>
                        <a:rPr lang="en-US" sz="2400" dirty="0">
                          <a:solidFill>
                            <a:srgbClr val="C00000"/>
                          </a:solidFill>
                          <a:latin typeface="Arial" pitchFamily="34" charset="0"/>
                          <a:ea typeface="MS Mincho"/>
                          <a:cs typeface="Arial" pitchFamily="34" charset="0"/>
                        </a:rPr>
                        <a:t> and make notes as you read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1371600" algn="l"/>
                          <a:tab pos="2286000" algn="l"/>
                          <a:tab pos="3200400" algn="l"/>
                          <a:tab pos="4114800" algn="l"/>
                          <a:tab pos="4711700" algn="l"/>
                        </a:tabLst>
                      </a:pPr>
                      <a:r>
                        <a:rPr lang="en-US" sz="2400" dirty="0">
                          <a:solidFill>
                            <a:srgbClr val="0070C0"/>
                          </a:solidFill>
                          <a:latin typeface="Arial" pitchFamily="34" charset="0"/>
                          <a:ea typeface="MS Mincho"/>
                          <a:cs typeface="Arial" pitchFamily="34" charset="0"/>
                        </a:rPr>
                        <a:t>You simply lie on the couch and flip the pages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2000" y="1371600"/>
            <a:ext cx="8001000" cy="4267200"/>
          </a:xfrm>
          <a:prstGeom prst="cloudCallout">
            <a:avLst>
              <a:gd name="adj1" fmla="val -30037"/>
              <a:gd name="adj2" fmla="val -73479"/>
            </a:avLst>
          </a:prstGeom>
          <a:solidFill>
            <a:schemeClr val="bg1">
              <a:lumMod val="8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spcAft>
                <a:spcPts val="1000"/>
              </a:spcAft>
            </a:pPr>
            <a:r>
              <a:rPr kumimoji="0" lang="en-US" sz="3200" b="1" i="0" u="sng" strike="noStrike" cap="none" normalizeH="0" baseline="0" dirty="0" smtClean="0">
                <a:ln>
                  <a:noFill/>
                </a:ln>
                <a:solidFill>
                  <a:srgbClr val="C00000"/>
                </a:solidFill>
                <a:effectLst/>
                <a:latin typeface="Arial Narrow" pitchFamily="34" charset="0"/>
                <a:cs typeface="Arial" pitchFamily="34" charset="0"/>
              </a:rPr>
              <a:t>When Reading for the ACT:</a:t>
            </a:r>
            <a:r>
              <a:rPr kumimoji="0" lang="en-US" sz="2400" b="1" i="0" u="none" strike="noStrike" cap="none" normalizeH="0" baseline="0" dirty="0" smtClean="0">
                <a:ln>
                  <a:noFill/>
                </a:ln>
                <a:solidFill>
                  <a:schemeClr val="tx1"/>
                </a:solidFill>
                <a:effectLst/>
                <a:latin typeface="Arial Narrow" pitchFamily="34" charset="0"/>
                <a:cs typeface="Arial" pitchFamily="34" charset="0"/>
              </a:rPr>
              <a:t/>
            </a:r>
            <a:br>
              <a:rPr kumimoji="0" lang="en-US" sz="2400" b="1" i="0" u="none" strike="noStrike" cap="none" normalizeH="0" baseline="0" dirty="0" smtClean="0">
                <a:ln>
                  <a:noFill/>
                </a:ln>
                <a:solidFill>
                  <a:schemeClr val="tx1"/>
                </a:solidFill>
                <a:effectLst/>
                <a:latin typeface="Arial Narrow" pitchFamily="34" charset="0"/>
                <a:cs typeface="Arial" pitchFamily="34" charset="0"/>
              </a:rPr>
            </a:br>
            <a:r>
              <a:rPr kumimoji="0" lang="en-US" sz="2400" b="1" i="0" u="none" strike="noStrike" cap="none" normalizeH="0" baseline="0" dirty="0" smtClean="0">
                <a:ln>
                  <a:noFill/>
                </a:ln>
                <a:solidFill>
                  <a:schemeClr val="tx1"/>
                </a:solidFill>
                <a:effectLst/>
                <a:latin typeface="Arial Narrow" pitchFamily="34" charset="0"/>
                <a:cs typeface="Arial" pitchFamily="34" charset="0"/>
              </a:rPr>
              <a:t/>
            </a:r>
            <a:br>
              <a:rPr kumimoji="0" lang="en-US" sz="2400" b="1" i="0" u="none" strike="noStrike" cap="none" normalizeH="0" baseline="0" dirty="0" smtClean="0">
                <a:ln>
                  <a:noFill/>
                </a:ln>
                <a:solidFill>
                  <a:schemeClr val="tx1"/>
                </a:solidFill>
                <a:effectLst/>
                <a:latin typeface="Arial Narrow" pitchFamily="34" charset="0"/>
                <a:cs typeface="Arial" pitchFamily="34" charset="0"/>
              </a:rPr>
            </a:br>
            <a:r>
              <a:rPr lang="en-US" sz="2400" b="1" dirty="0" smtClean="0">
                <a:latin typeface="Arial Narrow" pitchFamily="34" charset="0"/>
              </a:rPr>
              <a:t>Look for key aspects such as characters or key arguments</a:t>
            </a:r>
            <a:endParaRPr lang="en-US" sz="2400" dirty="0" smtClean="0"/>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Arial" pitchFamily="34" charset="0"/>
              </a:rPr>
              <a:t>If you underline everything, it becomes meaningless!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ACT Reading Format</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4 Passages</a:t>
            </a:r>
          </a:p>
          <a:p>
            <a:pPr marL="514350" indent="-514350">
              <a:buFont typeface="+mj-lt"/>
              <a:buAutoNum type="arabicPeriod"/>
            </a:pPr>
            <a:r>
              <a:rPr lang="en-US" dirty="0" smtClean="0"/>
              <a:t>40 Questions</a:t>
            </a:r>
          </a:p>
          <a:p>
            <a:pPr marL="514350" indent="-514350">
              <a:buFont typeface="+mj-lt"/>
              <a:buAutoNum type="arabicPeriod"/>
            </a:pPr>
            <a:r>
              <a:rPr lang="en-US" dirty="0" smtClean="0"/>
              <a:t>35 Minutes</a:t>
            </a:r>
          </a:p>
          <a:p>
            <a:pPr marL="514350" indent="-514350">
              <a:buFont typeface="+mj-lt"/>
              <a:buAutoNum type="arabicPeriod"/>
            </a:pPr>
            <a:endParaRPr lang="en-US" dirty="0" smtClean="0"/>
          </a:p>
          <a:p>
            <a:pPr marL="514350" indent="-514350" algn="ctr">
              <a:buNone/>
            </a:pPr>
            <a:r>
              <a:rPr lang="en-US" b="1" i="1" dirty="0" smtClean="0">
                <a:solidFill>
                  <a:srgbClr val="00B050"/>
                </a:solidFill>
              </a:rPr>
              <a:t>This test is designed so that time is an issue!</a:t>
            </a:r>
            <a:endParaRPr lang="en-US" b="1" i="1" dirty="0">
              <a:solidFill>
                <a:srgbClr val="00B05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The Four Types of Passages</a:t>
            </a:r>
            <a:endParaRPr lang="en-US" b="1" dirty="0"/>
          </a:p>
        </p:txBody>
      </p:sp>
      <p:sp>
        <p:nvSpPr>
          <p:cNvPr id="3" name="Content Placeholder 2"/>
          <p:cNvSpPr>
            <a:spLocks noGrp="1"/>
          </p:cNvSpPr>
          <p:nvPr>
            <p:ph idx="1"/>
          </p:nvPr>
        </p:nvSpPr>
        <p:spPr/>
        <p:txBody>
          <a:bodyPr/>
          <a:lstStyle/>
          <a:p>
            <a:pPr lvl="0">
              <a:spcBef>
                <a:spcPts val="0"/>
              </a:spcBef>
              <a:spcAft>
                <a:spcPts val="0"/>
              </a:spcAft>
              <a:buFont typeface="+mj-lt"/>
              <a:buAutoNum type="arabicPeriod"/>
            </a:pPr>
            <a:r>
              <a:rPr lang="en-US" sz="4800" dirty="0" smtClean="0">
                <a:solidFill>
                  <a:srgbClr val="C00000"/>
                </a:solidFill>
                <a:latin typeface="Calibri"/>
                <a:ea typeface="Calibri"/>
                <a:cs typeface="Times New Roman"/>
              </a:rPr>
              <a:t>Prose Fiction</a:t>
            </a:r>
          </a:p>
          <a:p>
            <a:pPr lvl="0">
              <a:spcBef>
                <a:spcPts val="0"/>
              </a:spcBef>
              <a:spcAft>
                <a:spcPts val="0"/>
              </a:spcAft>
              <a:buFont typeface="+mj-lt"/>
              <a:buAutoNum type="arabicPeriod"/>
            </a:pPr>
            <a:r>
              <a:rPr lang="en-US" sz="4800" dirty="0" smtClean="0">
                <a:solidFill>
                  <a:srgbClr val="0070C0"/>
                </a:solidFill>
                <a:latin typeface="Calibri"/>
                <a:ea typeface="Calibri"/>
                <a:cs typeface="Times New Roman"/>
              </a:rPr>
              <a:t>Social Sciences</a:t>
            </a:r>
          </a:p>
          <a:p>
            <a:pPr lvl="0">
              <a:spcBef>
                <a:spcPts val="0"/>
              </a:spcBef>
              <a:spcAft>
                <a:spcPts val="0"/>
              </a:spcAft>
              <a:buFont typeface="+mj-lt"/>
              <a:buAutoNum type="arabicPeriod"/>
            </a:pPr>
            <a:r>
              <a:rPr lang="en-US" sz="4800" dirty="0" smtClean="0">
                <a:solidFill>
                  <a:srgbClr val="92D050"/>
                </a:solidFill>
                <a:latin typeface="Calibri"/>
                <a:ea typeface="Calibri"/>
                <a:cs typeface="Times New Roman"/>
              </a:rPr>
              <a:t>Humanities</a:t>
            </a:r>
          </a:p>
          <a:p>
            <a:pPr lvl="0">
              <a:spcBef>
                <a:spcPts val="0"/>
              </a:spcBef>
              <a:spcAft>
                <a:spcPts val="0"/>
              </a:spcAft>
              <a:buFont typeface="+mj-lt"/>
              <a:buAutoNum type="arabicPeriod"/>
            </a:pPr>
            <a:r>
              <a:rPr lang="en-US" sz="4800" dirty="0" smtClean="0">
                <a:solidFill>
                  <a:schemeClr val="accent6"/>
                </a:solidFill>
                <a:latin typeface="Calibri"/>
                <a:ea typeface="Calibri"/>
                <a:cs typeface="Times New Roman"/>
              </a:rPr>
              <a:t>Natural Science</a:t>
            </a:r>
          </a:p>
          <a:p>
            <a:pPr>
              <a:buNone/>
            </a:pP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12801</TotalTime>
  <Words>1377</Words>
  <Application>Microsoft Office PowerPoint</Application>
  <PresentationFormat>On-screen Show (4:3)</PresentationFormat>
  <Paragraphs>289</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Slide 1</vt:lpstr>
      <vt:lpstr>ACT Reading</vt:lpstr>
      <vt:lpstr>Section I:  Introduction</vt:lpstr>
      <vt:lpstr>Reading vs. Reading</vt:lpstr>
      <vt:lpstr>Common SAT Reading Mistakes</vt:lpstr>
      <vt:lpstr>Slide 6</vt:lpstr>
      <vt:lpstr>Slide 7</vt:lpstr>
      <vt:lpstr>ACT Reading Format</vt:lpstr>
      <vt:lpstr>The Four Types of Passages</vt:lpstr>
      <vt:lpstr>ACT Reading Basic Strategy</vt:lpstr>
      <vt:lpstr>Natural Science, Social Science, and Humanities Passages</vt:lpstr>
      <vt:lpstr>Part I: Understanding Key Arguments</vt:lpstr>
      <vt:lpstr>Part I: Understanding Key Arguments</vt:lpstr>
      <vt:lpstr>Part II: Types of Questions and How to Answer Them</vt:lpstr>
      <vt:lpstr>Ordering Passage Questions</vt:lpstr>
      <vt:lpstr>Slide 16</vt:lpstr>
      <vt:lpstr>Ordering the Questions Drill</vt:lpstr>
      <vt:lpstr>Further Info on the Types of Questions</vt:lpstr>
      <vt:lpstr>Literal Comprehension</vt:lpstr>
      <vt:lpstr>Line Reference Questions</vt:lpstr>
      <vt:lpstr>Vocabulary in Context</vt:lpstr>
      <vt:lpstr>Steps to solve VIC Questions:</vt:lpstr>
      <vt:lpstr>Lead Phrase Questions</vt:lpstr>
      <vt:lpstr>Reasoning Questions:</vt:lpstr>
      <vt:lpstr>Weaken/Strengthen</vt:lpstr>
      <vt:lpstr>Inference Questions</vt:lpstr>
      <vt:lpstr>Slide 27</vt:lpstr>
      <vt:lpstr>Agreement/Except Questions</vt:lpstr>
      <vt:lpstr>Big Picture Questions</vt:lpstr>
      <vt:lpstr>Tone Questions</vt:lpstr>
      <vt:lpstr>Slide 31</vt:lpstr>
      <vt:lpstr>Part III: Don’t Let the ACT Guide Your Brain</vt:lpstr>
      <vt:lpstr>Practice With Cover and Predict</vt:lpstr>
      <vt:lpstr>Reading Section Traps</vt:lpstr>
      <vt:lpstr>Slide 35</vt:lpstr>
      <vt:lpstr>Prose Fiction Passages</vt:lpstr>
      <vt:lpstr>Prose Fiction I</vt:lpstr>
      <vt:lpstr>Prose Fiction II</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  Critical Reading</dc:title>
  <dc:creator>Jack Friedman</dc:creator>
  <cp:lastModifiedBy>Jack Friedman</cp:lastModifiedBy>
  <cp:revision>60</cp:revision>
  <dcterms:created xsi:type="dcterms:W3CDTF">2009-09-17T22:43:02Z</dcterms:created>
  <dcterms:modified xsi:type="dcterms:W3CDTF">2011-11-23T18:47:37Z</dcterms:modified>
</cp:coreProperties>
</file>